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Anton"/>
      <p:regular r:id="rId35"/>
    </p:embeddedFont>
    <p:embeddedFont>
      <p:font typeface="Catamaran"/>
      <p:regular r:id="rId36"/>
      <p:bold r:id="rId37"/>
    </p:embeddedFont>
    <p:embeddedFont>
      <p:font typeface="Bebas Neu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nton-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tamaran-bold.fntdata"/><Relationship Id="rId14" Type="http://schemas.openxmlformats.org/officeDocument/2006/relationships/slide" Target="slides/slide10.xml"/><Relationship Id="rId36" Type="http://schemas.openxmlformats.org/officeDocument/2006/relationships/font" Target="fonts/Catamaran-regular.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17be045b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17be045b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1b1eb15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1b1eb15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1b1eb15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1b1eb15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1b1eb15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1b1eb15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6be0891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6be0891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6c64b8f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6c64b8f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6be0891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6be0891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1b1eb154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1b1eb154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1b1eb15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1b1eb15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61b1eb154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61b1eb154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6be0891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6be0891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17be045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17be045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1b1eb15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1b1eb15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1b1eb154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61b1eb154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1b1eb154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61b1eb154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36be0891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36be0891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61b1eb154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61b1eb154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dedbaae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6dedbaae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1b1eb154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61b1eb154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61b1eb154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1b1eb154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66c177a60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66c177a6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6c177a6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66c177a6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17be045b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617be045b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5c83b9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5c83b9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6be089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6be089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17be045b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17be045b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17be045b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17be045b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17be045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617be045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17be045b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17be045b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6be0891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6be0891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0" name="Shape 50"/>
        <p:cNvGrpSpPr/>
        <p:nvPr/>
      </p:nvGrpSpPr>
      <p:grpSpPr>
        <a:xfrm>
          <a:off x="0" y="0"/>
          <a:ext cx="0" cy="0"/>
          <a:chOff x="0" y="0"/>
          <a:chExt cx="0" cy="0"/>
        </a:xfrm>
      </p:grpSpPr>
      <p:sp>
        <p:nvSpPr>
          <p:cNvPr id="51" name="Google Shape;51;p13"/>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713125" y="1263375"/>
            <a:ext cx="7717800" cy="400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
        <p:nvSpPr>
          <p:cNvPr id="53" name="Google Shape;53;p13"/>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4" name="Shape 54"/>
        <p:cNvGrpSpPr/>
        <p:nvPr/>
      </p:nvGrpSpPr>
      <p:grpSpPr>
        <a:xfrm>
          <a:off x="0" y="0"/>
          <a:ext cx="0" cy="0"/>
          <a:chOff x="0" y="0"/>
          <a:chExt cx="0" cy="0"/>
        </a:xfrm>
      </p:grpSpPr>
      <p:sp>
        <p:nvSpPr>
          <p:cNvPr id="55" name="Google Shape;55;p14"/>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rot="10800000">
            <a:off x="396301" y="-696824"/>
            <a:ext cx="1221552" cy="2622110"/>
            <a:chOff x="5452016" y="2824589"/>
            <a:chExt cx="689908" cy="1480916"/>
          </a:xfrm>
        </p:grpSpPr>
        <p:sp>
          <p:nvSpPr>
            <p:cNvPr id="57" name="Google Shape;57;p14"/>
            <p:cNvSpPr/>
            <p:nvPr/>
          </p:nvSpPr>
          <p:spPr>
            <a:xfrm rot="-5400000">
              <a:off x="5392462" y="3556043"/>
              <a:ext cx="1325804" cy="173120"/>
            </a:xfrm>
            <a:custGeom>
              <a:rect b="b" l="l" r="r" t="t"/>
              <a:pathLst>
                <a:path extrusionOk="0" h="3980" w="3048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5265885" y="3473528"/>
              <a:ext cx="1480916" cy="183037"/>
            </a:xfrm>
            <a:custGeom>
              <a:rect b="b" l="l" r="r" t="t"/>
              <a:pathLst>
                <a:path extrusionOk="0" h="4208" w="34046">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5330414" y="3589558"/>
              <a:ext cx="1245768" cy="186126"/>
            </a:xfrm>
            <a:custGeom>
              <a:rect b="b" l="l" r="r" t="t"/>
              <a:pathLst>
                <a:path extrusionOk="0" h="4279" w="2864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5400000">
              <a:off x="5370411" y="3676053"/>
              <a:ext cx="1059686" cy="199219"/>
            </a:xfrm>
            <a:custGeom>
              <a:rect b="b" l="l" r="r" t="t"/>
              <a:pathLst>
                <a:path extrusionOk="0" h="4580" w="24362">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5400000">
              <a:off x="5334134" y="3789929"/>
              <a:ext cx="935588" cy="95564"/>
            </a:xfrm>
            <a:custGeom>
              <a:rect b="b" l="l" r="r" t="t"/>
              <a:pathLst>
                <a:path extrusionOk="0" h="2197" w="21509">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5400000">
              <a:off x="5331634" y="3818442"/>
              <a:ext cx="868602" cy="105525"/>
            </a:xfrm>
            <a:custGeom>
              <a:rect b="b" l="l" r="r" t="t"/>
              <a:pathLst>
                <a:path extrusionOk="0" h="2426" w="19969">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5400000">
              <a:off x="5163516" y="3683817"/>
              <a:ext cx="1119234" cy="124142"/>
            </a:xfrm>
            <a:custGeom>
              <a:rect b="b" l="l" r="r" t="t"/>
              <a:pathLst>
                <a:path extrusionOk="0" h="2854" w="25731">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5400000">
              <a:off x="5189572" y="3740886"/>
              <a:ext cx="982130" cy="147109"/>
            </a:xfrm>
            <a:custGeom>
              <a:rect b="b" l="l" r="r" t="t"/>
              <a:pathLst>
                <a:path extrusionOk="0" h="3382" w="22579">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5400000">
              <a:off x="5194836" y="3787124"/>
              <a:ext cx="868602" cy="168161"/>
            </a:xfrm>
            <a:custGeom>
              <a:rect b="b" l="l" r="r" t="t"/>
              <a:pathLst>
                <a:path extrusionOk="0" h="3866" w="19969">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5400000">
              <a:off x="5215324" y="3849151"/>
              <a:ext cx="733977" cy="178731"/>
            </a:xfrm>
            <a:custGeom>
              <a:rect b="b" l="l" r="r" t="t"/>
              <a:pathLst>
                <a:path extrusionOk="0" h="4109" w="16874">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5400000">
              <a:off x="5841900" y="4018530"/>
              <a:ext cx="465336" cy="108613"/>
            </a:xfrm>
            <a:custGeom>
              <a:rect b="b" l="l" r="r" t="t"/>
              <a:pathLst>
                <a:path extrusionOk="0" h="2497" w="10698">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5400000">
              <a:off x="5874501" y="4051132"/>
              <a:ext cx="431191" cy="77556"/>
            </a:xfrm>
            <a:custGeom>
              <a:rect b="b" l="l" r="r" t="t"/>
              <a:pathLst>
                <a:path extrusionOk="0" h="1783" w="9913">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5229613" y="3907503"/>
              <a:ext cx="620405" cy="175599"/>
            </a:xfrm>
            <a:custGeom>
              <a:rect b="b" l="l" r="r" t="t"/>
              <a:pathLst>
                <a:path extrusionOk="0" h="4037" w="14263">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4"/>
          <p:cNvGrpSpPr/>
          <p:nvPr/>
        </p:nvGrpSpPr>
        <p:grpSpPr>
          <a:xfrm>
            <a:off x="6976252" y="3748210"/>
            <a:ext cx="1701243" cy="2750650"/>
            <a:chOff x="6976252" y="2907160"/>
            <a:chExt cx="1701243" cy="2750650"/>
          </a:xfrm>
        </p:grpSpPr>
        <p:grpSp>
          <p:nvGrpSpPr>
            <p:cNvPr id="71" name="Google Shape;71;p14"/>
            <p:cNvGrpSpPr/>
            <p:nvPr/>
          </p:nvGrpSpPr>
          <p:grpSpPr>
            <a:xfrm>
              <a:off x="6976252" y="2907160"/>
              <a:ext cx="847022" cy="2750650"/>
              <a:chOff x="6278982" y="2751992"/>
              <a:chExt cx="478381" cy="1553513"/>
            </a:xfrm>
          </p:grpSpPr>
          <p:sp>
            <p:nvSpPr>
              <p:cNvPr id="72" name="Google Shape;72;p14"/>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4"/>
            <p:cNvGrpSpPr/>
            <p:nvPr/>
          </p:nvGrpSpPr>
          <p:grpSpPr>
            <a:xfrm>
              <a:off x="7899710" y="3118109"/>
              <a:ext cx="777786" cy="2539702"/>
              <a:chOff x="6961407" y="2871131"/>
              <a:chExt cx="439278" cy="1434374"/>
            </a:xfrm>
          </p:grpSpPr>
          <p:sp>
            <p:nvSpPr>
              <p:cNvPr id="82" name="Google Shape;82;p14"/>
              <p:cNvSpPr/>
              <p:nvPr/>
            </p:nvSpPr>
            <p:spPr>
              <a:xfrm rot="-5400000">
                <a:off x="6647504" y="3552324"/>
                <a:ext cx="1374825" cy="131536"/>
              </a:xfrm>
              <a:custGeom>
                <a:rect b="b" l="l" r="r" t="t"/>
                <a:pathLst>
                  <a:path extrusionOk="0" h="3024" w="31607">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5400000">
                <a:off x="6677278" y="3618071"/>
                <a:ext cx="1230283" cy="144586"/>
              </a:xfrm>
              <a:custGeom>
                <a:rect b="b" l="l" r="r" t="t"/>
                <a:pathLst>
                  <a:path extrusionOk="0" h="3324" w="28284">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5400000">
                <a:off x="6529931" y="3512306"/>
                <a:ext cx="1434374" cy="152024"/>
              </a:xfrm>
              <a:custGeom>
                <a:rect b="b" l="l" r="r" t="t"/>
                <a:pathLst>
                  <a:path extrusionOk="0" h="3495" w="32976">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rot="-5400000">
                <a:off x="6645331" y="3671116"/>
                <a:ext cx="1098138" cy="170641"/>
              </a:xfrm>
              <a:custGeom>
                <a:rect b="b" l="l" r="r" t="t"/>
                <a:pathLst>
                  <a:path extrusionOk="0" h="3923" w="25246">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5400000">
                <a:off x="6506661" y="3582076"/>
                <a:ext cx="1284264" cy="162594"/>
              </a:xfrm>
              <a:custGeom>
                <a:rect b="b" l="l" r="r" t="t"/>
                <a:pathLst>
                  <a:path extrusionOk="0" h="3738" w="29525">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5400000">
                <a:off x="6617711" y="3742147"/>
                <a:ext cx="953596" cy="173120"/>
              </a:xfrm>
              <a:custGeom>
                <a:rect b="b" l="l" r="r" t="t"/>
                <a:pathLst>
                  <a:path extrusionOk="0" h="3980" w="21923">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6516884" y="3690342"/>
                <a:ext cx="1059686" cy="170641"/>
              </a:xfrm>
              <a:custGeom>
                <a:rect b="b" l="l" r="r" t="t"/>
                <a:pathLst>
                  <a:path extrusionOk="0" h="3923" w="24362">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14"/>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4"/>
          <p:cNvSpPr txBox="1"/>
          <p:nvPr>
            <p:ph idx="1" type="subTitle"/>
          </p:nvPr>
        </p:nvSpPr>
        <p:spPr>
          <a:xfrm>
            <a:off x="5040058" y="2339784"/>
            <a:ext cx="2560500" cy="1211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1" name="Google Shape;91;p14"/>
          <p:cNvSpPr txBox="1"/>
          <p:nvPr>
            <p:ph idx="2" type="subTitle"/>
          </p:nvPr>
        </p:nvSpPr>
        <p:spPr>
          <a:xfrm>
            <a:off x="1543450" y="2339784"/>
            <a:ext cx="2560500" cy="1211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2" name="Google Shape;92;p14"/>
          <p:cNvSpPr txBox="1"/>
          <p:nvPr>
            <p:ph idx="3" type="subTitle"/>
          </p:nvPr>
        </p:nvSpPr>
        <p:spPr>
          <a:xfrm>
            <a:off x="5040051" y="1932150"/>
            <a:ext cx="2560500" cy="508800"/>
          </a:xfrm>
          <a:prstGeom prst="rect">
            <a:avLst/>
          </a:prstGeom>
          <a:noFill/>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4"/>
          <p:cNvSpPr txBox="1"/>
          <p:nvPr>
            <p:ph idx="4" type="subTitle"/>
          </p:nvPr>
        </p:nvSpPr>
        <p:spPr>
          <a:xfrm>
            <a:off x="1543450" y="1932150"/>
            <a:ext cx="2560500" cy="508800"/>
          </a:xfrm>
          <a:prstGeom prst="rect">
            <a:avLst/>
          </a:prstGeom>
          <a:noFill/>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4" name="Shape 94"/>
        <p:cNvGrpSpPr/>
        <p:nvPr/>
      </p:nvGrpSpPr>
      <p:grpSpPr>
        <a:xfrm>
          <a:off x="0" y="0"/>
          <a:ext cx="0" cy="0"/>
          <a:chOff x="0" y="0"/>
          <a:chExt cx="0" cy="0"/>
        </a:xfrm>
      </p:grpSpPr>
      <p:sp>
        <p:nvSpPr>
          <p:cNvPr id="95" name="Google Shape;95;p15"/>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5"/>
          <p:cNvGrpSpPr/>
          <p:nvPr/>
        </p:nvGrpSpPr>
        <p:grpSpPr>
          <a:xfrm>
            <a:off x="258082" y="2307261"/>
            <a:ext cx="599248" cy="2836249"/>
            <a:chOff x="6333570" y="2751992"/>
            <a:chExt cx="328229" cy="1553513"/>
          </a:xfrm>
        </p:grpSpPr>
        <p:sp>
          <p:nvSpPr>
            <p:cNvPr id="97" name="Google Shape;97;p15"/>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5"/>
          <p:cNvGrpSpPr/>
          <p:nvPr/>
        </p:nvGrpSpPr>
        <p:grpSpPr>
          <a:xfrm rot="10800000">
            <a:off x="8303764" y="-1"/>
            <a:ext cx="717099" cy="2510019"/>
            <a:chOff x="7780935" y="2930680"/>
            <a:chExt cx="392780" cy="1374825"/>
          </a:xfrm>
        </p:grpSpPr>
        <p:sp>
          <p:nvSpPr>
            <p:cNvPr id="103" name="Google Shape;103;p15"/>
            <p:cNvSpPr/>
            <p:nvPr/>
          </p:nvSpPr>
          <p:spPr>
            <a:xfrm rot="-5400000">
              <a:off x="7866274" y="3998065"/>
              <a:ext cx="449808" cy="165073"/>
            </a:xfrm>
            <a:custGeom>
              <a:rect b="b" l="l" r="r" t="t"/>
              <a:pathLst>
                <a:path extrusionOk="0" h="3795" w="10341">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5400000">
              <a:off x="7822212" y="3954002"/>
              <a:ext cx="498829" cy="204177"/>
            </a:xfrm>
            <a:custGeom>
              <a:rect b="b" l="l" r="r" t="t"/>
              <a:pathLst>
                <a:path extrusionOk="0" h="4694" w="11468">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5400000">
              <a:off x="7418033" y="3559740"/>
              <a:ext cx="1266256" cy="225274"/>
            </a:xfrm>
            <a:custGeom>
              <a:rect b="b" l="l" r="r" t="t"/>
              <a:pathLst>
                <a:path extrusionOk="0" h="5179" w="29111">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5400000">
              <a:off x="7317206" y="3505455"/>
              <a:ext cx="1374825" cy="225274"/>
            </a:xfrm>
            <a:custGeom>
              <a:rect b="b" l="l" r="r" t="t"/>
              <a:pathLst>
                <a:path extrusionOk="0" h="5179" w="31607">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5400000">
              <a:off x="7374298" y="3624573"/>
              <a:ext cx="1144680" cy="217183"/>
            </a:xfrm>
            <a:custGeom>
              <a:rect b="b" l="l" r="r" t="t"/>
              <a:pathLst>
                <a:path extrusionOk="0" h="4993" w="26316">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7256398" y="3576791"/>
              <a:ext cx="1253250" cy="204177"/>
            </a:xfrm>
            <a:custGeom>
              <a:rect b="b" l="l" r="r" t="t"/>
              <a:pathLst>
                <a:path extrusionOk="0" h="4694" w="28812">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title"/>
          </p:nvPr>
        </p:nvSpPr>
        <p:spPr>
          <a:xfrm>
            <a:off x="1274550" y="1091275"/>
            <a:ext cx="3207300" cy="1589400"/>
          </a:xfrm>
          <a:prstGeom prst="rect">
            <a:avLst/>
          </a:prstGeom>
        </p:spPr>
        <p:txBody>
          <a:bodyPr anchorCtr="0" anchor="b"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15"/>
          <p:cNvSpPr txBox="1"/>
          <p:nvPr>
            <p:ph idx="1" type="subTitle"/>
          </p:nvPr>
        </p:nvSpPr>
        <p:spPr>
          <a:xfrm>
            <a:off x="1274550" y="2680600"/>
            <a:ext cx="3207300" cy="1450200"/>
          </a:xfrm>
          <a:prstGeom prst="rect">
            <a:avLst/>
          </a:prstGeom>
        </p:spPr>
        <p:txBody>
          <a:bodyPr anchorCtr="0" anchor="t" bIns="91425" lIns="91425" spcFirstLastPara="1" rIns="91425" wrap="square" tIns="91425">
            <a:normAutofit/>
          </a:bodyPr>
          <a:lstStyle>
            <a:lvl1pPr lvl="0">
              <a:spcBef>
                <a:spcPts val="0"/>
              </a:spcBef>
              <a:spcAft>
                <a:spcPts val="0"/>
              </a:spcAft>
              <a:buClr>
                <a:srgbClr val="999999"/>
              </a:buClr>
              <a:buSzPts val="800"/>
              <a:buFont typeface="Open Sans"/>
              <a:buChar char="●"/>
              <a:defRPr/>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
        <p:nvSpPr>
          <p:cNvPr id="111" name="Google Shape;111;p15"/>
          <p:cNvSpPr/>
          <p:nvPr>
            <p:ph idx="2" type="pic"/>
          </p:nvPr>
        </p:nvSpPr>
        <p:spPr>
          <a:xfrm>
            <a:off x="5145025" y="601950"/>
            <a:ext cx="3025200" cy="39396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 name="Shape 112"/>
        <p:cNvGrpSpPr/>
        <p:nvPr/>
      </p:nvGrpSpPr>
      <p:grpSpPr>
        <a:xfrm>
          <a:off x="0" y="0"/>
          <a:ext cx="0" cy="0"/>
          <a:chOff x="0" y="0"/>
          <a:chExt cx="0" cy="0"/>
        </a:xfrm>
      </p:grpSpPr>
      <p:sp>
        <p:nvSpPr>
          <p:cNvPr id="113" name="Google Shape;113;p16"/>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 name="Google Shape;115;p16"/>
          <p:cNvSpPr txBox="1"/>
          <p:nvPr>
            <p:ph idx="1" type="subTitle"/>
          </p:nvPr>
        </p:nvSpPr>
        <p:spPr>
          <a:xfrm>
            <a:off x="1967648" y="2099176"/>
            <a:ext cx="1978200" cy="6654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16"/>
          <p:cNvSpPr txBox="1"/>
          <p:nvPr>
            <p:ph idx="2" type="subTitle"/>
          </p:nvPr>
        </p:nvSpPr>
        <p:spPr>
          <a:xfrm>
            <a:off x="5198152" y="2099176"/>
            <a:ext cx="1978200" cy="6654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16"/>
          <p:cNvSpPr txBox="1"/>
          <p:nvPr>
            <p:ph idx="3" type="subTitle"/>
          </p:nvPr>
        </p:nvSpPr>
        <p:spPr>
          <a:xfrm>
            <a:off x="1967648" y="3532576"/>
            <a:ext cx="1978200" cy="6654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16"/>
          <p:cNvSpPr txBox="1"/>
          <p:nvPr>
            <p:ph idx="4" type="subTitle"/>
          </p:nvPr>
        </p:nvSpPr>
        <p:spPr>
          <a:xfrm>
            <a:off x="5198152" y="3532576"/>
            <a:ext cx="1978200" cy="6654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16"/>
          <p:cNvSpPr txBox="1"/>
          <p:nvPr>
            <p:ph idx="5" type="subTitle"/>
          </p:nvPr>
        </p:nvSpPr>
        <p:spPr>
          <a:xfrm>
            <a:off x="1967650" y="1611625"/>
            <a:ext cx="1978200" cy="57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6"/>
          <p:cNvSpPr txBox="1"/>
          <p:nvPr>
            <p:ph idx="6" type="subTitle"/>
          </p:nvPr>
        </p:nvSpPr>
        <p:spPr>
          <a:xfrm>
            <a:off x="5198151" y="1611625"/>
            <a:ext cx="1978200" cy="57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16"/>
          <p:cNvSpPr txBox="1"/>
          <p:nvPr>
            <p:ph idx="7" type="subTitle"/>
          </p:nvPr>
        </p:nvSpPr>
        <p:spPr>
          <a:xfrm>
            <a:off x="1967650" y="3045075"/>
            <a:ext cx="1978200" cy="57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16"/>
          <p:cNvSpPr txBox="1"/>
          <p:nvPr>
            <p:ph idx="8" type="subTitle"/>
          </p:nvPr>
        </p:nvSpPr>
        <p:spPr>
          <a:xfrm>
            <a:off x="5198151" y="3045075"/>
            <a:ext cx="1978200" cy="57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3" name="Shape 123"/>
        <p:cNvGrpSpPr/>
        <p:nvPr/>
      </p:nvGrpSpPr>
      <p:grpSpPr>
        <a:xfrm>
          <a:off x="0" y="0"/>
          <a:ext cx="0" cy="0"/>
          <a:chOff x="0" y="0"/>
          <a:chExt cx="0" cy="0"/>
        </a:xfrm>
      </p:grpSpPr>
      <p:sp>
        <p:nvSpPr>
          <p:cNvPr id="124" name="Google Shape;124;p17"/>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7"/>
          <p:cNvGrpSpPr/>
          <p:nvPr/>
        </p:nvGrpSpPr>
        <p:grpSpPr>
          <a:xfrm rot="10800000">
            <a:off x="402247" y="-1174644"/>
            <a:ext cx="621971" cy="2700928"/>
            <a:chOff x="4792514" y="2979701"/>
            <a:chExt cx="305307" cy="1325804"/>
          </a:xfrm>
        </p:grpSpPr>
        <p:sp>
          <p:nvSpPr>
            <p:cNvPr id="126" name="Google Shape;126;p17"/>
            <p:cNvSpPr/>
            <p:nvPr/>
          </p:nvSpPr>
          <p:spPr>
            <a:xfrm rot="-5400000">
              <a:off x="4409125" y="3616809"/>
              <a:ext cx="1266256" cy="111136"/>
            </a:xfrm>
            <a:custGeom>
              <a:rect b="b" l="l" r="r" t="t"/>
              <a:pathLst>
                <a:path extrusionOk="0" h="2555" w="29111">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5400000">
              <a:off x="4335310" y="3589536"/>
              <a:ext cx="1325804" cy="106134"/>
            </a:xfrm>
            <a:custGeom>
              <a:rect b="b" l="l" r="r" t="t"/>
              <a:pathLst>
                <a:path extrusionOk="0" h="2440" w="3048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5400000">
              <a:off x="4348012" y="3656827"/>
              <a:ext cx="1196790" cy="100566"/>
            </a:xfrm>
            <a:custGeom>
              <a:rect b="b" l="l" r="r" t="t"/>
              <a:pathLst>
                <a:path extrusionOk="0" h="2312" w="27514">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rot="-5400000">
              <a:off x="4316977" y="3695300"/>
              <a:ext cx="1119234" cy="101175"/>
            </a:xfrm>
            <a:custGeom>
              <a:rect b="b" l="l" r="r" t="t"/>
              <a:pathLst>
                <a:path extrusionOk="0" h="2326" w="25731">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5400000">
              <a:off x="4328765" y="3810699"/>
              <a:ext cx="958554" cy="31057"/>
            </a:xfrm>
            <a:custGeom>
              <a:rect b="b" l="l" r="r" t="t"/>
              <a:pathLst>
                <a:path extrusionOk="0" h="714" w="22037">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7"/>
          <p:cNvGrpSpPr/>
          <p:nvPr/>
        </p:nvGrpSpPr>
        <p:grpSpPr>
          <a:xfrm>
            <a:off x="7456205" y="3275257"/>
            <a:ext cx="974558" cy="3164817"/>
            <a:chOff x="6278982" y="2751992"/>
            <a:chExt cx="478381" cy="1553513"/>
          </a:xfrm>
        </p:grpSpPr>
        <p:sp>
          <p:nvSpPr>
            <p:cNvPr id="132" name="Google Shape;132;p17"/>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w3schools.com/pyth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www.youtube.com/watch?v=fNk_zzaMoSs" TargetMode="Externa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colab.research.google.com/drive/19AirtR7HpqYBzZ4MnA101TFqxKvBxiq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idx="4294967295"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Holy Grail of Python: the print() function.</a:t>
            </a:r>
            <a:endParaRPr/>
          </a:p>
          <a:p>
            <a:pPr indent="0" lvl="0" marL="0" rtl="0" algn="ctr">
              <a:spcBef>
                <a:spcPts val="0"/>
              </a:spcBef>
              <a:spcAft>
                <a:spcPts val="0"/>
              </a:spcAft>
              <a:buNone/>
            </a:pPr>
            <a:r>
              <a:t/>
            </a:r>
            <a:endParaRPr/>
          </a:p>
        </p:txBody>
      </p:sp>
      <p:pic>
        <p:nvPicPr>
          <p:cNvPr id="146" name="Google Shape;146;p18"/>
          <p:cNvPicPr preferRelativeResize="0"/>
          <p:nvPr/>
        </p:nvPicPr>
        <p:blipFill>
          <a:blip r:embed="rId3">
            <a:alphaModFix/>
          </a:blip>
          <a:stretch>
            <a:fillRect/>
          </a:stretch>
        </p:blipFill>
        <p:spPr>
          <a:xfrm>
            <a:off x="2527825" y="1706600"/>
            <a:ext cx="4088325" cy="2354049"/>
          </a:xfrm>
          <a:prstGeom prst="rect">
            <a:avLst/>
          </a:prstGeom>
          <a:noFill/>
          <a:ln>
            <a:noFill/>
          </a:ln>
        </p:spPr>
      </p:pic>
      <p:pic>
        <p:nvPicPr>
          <p:cNvPr id="147" name="Google Shape;147;p18"/>
          <p:cNvPicPr preferRelativeResize="0"/>
          <p:nvPr/>
        </p:nvPicPr>
        <p:blipFill>
          <a:blip r:embed="rId4">
            <a:alphaModFix/>
          </a:blip>
          <a:stretch>
            <a:fillRect/>
          </a:stretch>
        </p:blipFill>
        <p:spPr>
          <a:xfrm>
            <a:off x="3258625" y="1017725"/>
            <a:ext cx="2626784" cy="572700"/>
          </a:xfrm>
          <a:prstGeom prst="rect">
            <a:avLst/>
          </a:prstGeom>
          <a:noFill/>
          <a:ln>
            <a:noFill/>
          </a:ln>
        </p:spPr>
      </p:pic>
      <p:sp>
        <p:nvSpPr>
          <p:cNvPr id="148" name="Google Shape;148;p18"/>
          <p:cNvSpPr txBox="1"/>
          <p:nvPr/>
        </p:nvSpPr>
        <p:spPr>
          <a:xfrm>
            <a:off x="2809338" y="4238250"/>
            <a:ext cx="3525300" cy="2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print() takes in some input, and then outputs that input</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is a </a:t>
            </a:r>
            <a:r>
              <a:rPr lang="en" u="sng"/>
              <a:t>List</a:t>
            </a:r>
            <a:r>
              <a:rPr lang="en"/>
              <a:t>? Pretty Simple - A list of items</a:t>
            </a:r>
            <a:endParaRPr/>
          </a:p>
        </p:txBody>
      </p:sp>
      <p:pic>
        <p:nvPicPr>
          <p:cNvPr id="206" name="Google Shape;206;p27" title="CIGDay1Lists.png"/>
          <p:cNvPicPr preferRelativeResize="0"/>
          <p:nvPr/>
        </p:nvPicPr>
        <p:blipFill>
          <a:blip r:embed="rId3">
            <a:alphaModFix/>
          </a:blip>
          <a:stretch>
            <a:fillRect/>
          </a:stretch>
        </p:blipFill>
        <p:spPr>
          <a:xfrm>
            <a:off x="5448050" y="681400"/>
            <a:ext cx="3265050" cy="3265050"/>
          </a:xfrm>
          <a:prstGeom prst="rect">
            <a:avLst/>
          </a:prstGeom>
          <a:noFill/>
          <a:ln>
            <a:noFill/>
          </a:ln>
        </p:spPr>
      </p:pic>
      <p:pic>
        <p:nvPicPr>
          <p:cNvPr id="207" name="Google Shape;207;p27"/>
          <p:cNvPicPr preferRelativeResize="0"/>
          <p:nvPr/>
        </p:nvPicPr>
        <p:blipFill>
          <a:blip r:embed="rId4">
            <a:alphaModFix/>
          </a:blip>
          <a:stretch>
            <a:fillRect/>
          </a:stretch>
        </p:blipFill>
        <p:spPr>
          <a:xfrm>
            <a:off x="1281113" y="4238425"/>
            <a:ext cx="6581775" cy="32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idx="4294967295"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access items in a list, we can use their indices.</a:t>
            </a:r>
            <a:endParaRPr/>
          </a:p>
        </p:txBody>
      </p:sp>
      <p:sp>
        <p:nvSpPr>
          <p:cNvPr id="213" name="Google Shape;213;p28"/>
          <p:cNvSpPr txBox="1"/>
          <p:nvPr>
            <p:ph idx="4294967295" type="subTitle"/>
          </p:nvPr>
        </p:nvSpPr>
        <p:spPr>
          <a:xfrm>
            <a:off x="1543450" y="2492184"/>
            <a:ext cx="2560500" cy="121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700"/>
              <a:t>An </a:t>
            </a:r>
            <a:r>
              <a:rPr b="1" lang="en" sz="1700"/>
              <a:t>index</a:t>
            </a:r>
            <a:r>
              <a:rPr lang="en" sz="1700"/>
              <a:t> is the </a:t>
            </a:r>
            <a:r>
              <a:rPr lang="en" sz="1700"/>
              <a:t>item’s </a:t>
            </a:r>
            <a:r>
              <a:rPr lang="en" sz="1700"/>
              <a:t>position, except they start at </a:t>
            </a:r>
            <a:r>
              <a:rPr b="1" lang="en" sz="1700"/>
              <a:t>zero</a:t>
            </a:r>
            <a:r>
              <a:rPr lang="en" sz="1700"/>
              <a:t> instead of one.</a:t>
            </a:r>
            <a:endParaRPr sz="1700" u="sng"/>
          </a:p>
          <a:p>
            <a:pPr indent="0" lvl="0" marL="0" rtl="0" algn="l">
              <a:spcBef>
                <a:spcPts val="1200"/>
              </a:spcBef>
              <a:spcAft>
                <a:spcPts val="1200"/>
              </a:spcAft>
              <a:buNone/>
            </a:pPr>
            <a:r>
              <a:t/>
            </a:r>
            <a:endParaRPr/>
          </a:p>
        </p:txBody>
      </p:sp>
      <p:sp>
        <p:nvSpPr>
          <p:cNvPr id="214" name="Google Shape;214;p28"/>
          <p:cNvSpPr txBox="1"/>
          <p:nvPr>
            <p:ph idx="4294967295" type="subTitle"/>
          </p:nvPr>
        </p:nvSpPr>
        <p:spPr>
          <a:xfrm>
            <a:off x="5040051" y="1170150"/>
            <a:ext cx="2560500" cy="508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Slicing</a:t>
            </a:r>
            <a:endParaRPr b="1"/>
          </a:p>
        </p:txBody>
      </p:sp>
      <p:sp>
        <p:nvSpPr>
          <p:cNvPr id="215" name="Google Shape;215;p28"/>
          <p:cNvSpPr txBox="1"/>
          <p:nvPr/>
        </p:nvSpPr>
        <p:spPr>
          <a:xfrm>
            <a:off x="4734050" y="4094575"/>
            <a:ext cx="3172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Slicing is the process of getting a fraction of the whole list</a:t>
            </a:r>
            <a:endParaRPr>
              <a:solidFill>
                <a:schemeClr val="dk2"/>
              </a:solidFill>
            </a:endParaRPr>
          </a:p>
        </p:txBody>
      </p:sp>
      <p:pic>
        <p:nvPicPr>
          <p:cNvPr id="216" name="Google Shape;216;p28" title="slicingDiagram.png"/>
          <p:cNvPicPr preferRelativeResize="0"/>
          <p:nvPr/>
        </p:nvPicPr>
        <p:blipFill>
          <a:blip r:embed="rId3">
            <a:alphaModFix/>
          </a:blip>
          <a:stretch>
            <a:fillRect/>
          </a:stretch>
        </p:blipFill>
        <p:spPr>
          <a:xfrm>
            <a:off x="5465400" y="1593950"/>
            <a:ext cx="1709801" cy="2564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idx="4294967295"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many ways to change a list, here are a few:</a:t>
            </a:r>
            <a:endParaRPr/>
          </a:p>
        </p:txBody>
      </p:sp>
      <p:sp>
        <p:nvSpPr>
          <p:cNvPr id="222" name="Google Shape;222;p29"/>
          <p:cNvSpPr txBox="1"/>
          <p:nvPr>
            <p:ph idx="4294967295" type="subTitle"/>
          </p:nvPr>
        </p:nvSpPr>
        <p:spPr>
          <a:xfrm>
            <a:off x="1967650" y="1611625"/>
            <a:ext cx="1978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Modifying</a:t>
            </a:r>
            <a:endParaRPr/>
          </a:p>
        </p:txBody>
      </p:sp>
      <p:sp>
        <p:nvSpPr>
          <p:cNvPr id="223" name="Google Shape;223;p29"/>
          <p:cNvSpPr txBox="1"/>
          <p:nvPr>
            <p:ph idx="4294967295" type="subTitle"/>
          </p:nvPr>
        </p:nvSpPr>
        <p:spPr>
          <a:xfrm>
            <a:off x="5198151" y="1611625"/>
            <a:ext cx="1978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Adding</a:t>
            </a:r>
            <a:endParaRPr/>
          </a:p>
        </p:txBody>
      </p:sp>
      <p:sp>
        <p:nvSpPr>
          <p:cNvPr id="224" name="Google Shape;224;p29"/>
          <p:cNvSpPr txBox="1"/>
          <p:nvPr>
            <p:ph idx="4294967295" type="subTitle"/>
          </p:nvPr>
        </p:nvSpPr>
        <p:spPr>
          <a:xfrm>
            <a:off x="1967648" y="2099176"/>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 sz="1460"/>
              <a:t>We can change specific elements in the list</a:t>
            </a:r>
            <a:endParaRPr sz="1460"/>
          </a:p>
        </p:txBody>
      </p:sp>
      <p:sp>
        <p:nvSpPr>
          <p:cNvPr id="225" name="Google Shape;225;p29"/>
          <p:cNvSpPr txBox="1"/>
          <p:nvPr>
            <p:ph idx="4294967295" type="subTitle"/>
          </p:nvPr>
        </p:nvSpPr>
        <p:spPr>
          <a:xfrm>
            <a:off x="5198152" y="2099176"/>
            <a:ext cx="1978200" cy="665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65"/>
              <a:t>We can add things to the list</a:t>
            </a:r>
            <a:endParaRPr sz="1465"/>
          </a:p>
        </p:txBody>
      </p:sp>
      <p:sp>
        <p:nvSpPr>
          <p:cNvPr id="226" name="Google Shape;226;p29"/>
          <p:cNvSpPr txBox="1"/>
          <p:nvPr>
            <p:ph idx="4294967295" type="subTitle"/>
          </p:nvPr>
        </p:nvSpPr>
        <p:spPr>
          <a:xfrm>
            <a:off x="5198151" y="3045075"/>
            <a:ext cx="1978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Sorting</a:t>
            </a:r>
            <a:endParaRPr/>
          </a:p>
        </p:txBody>
      </p:sp>
      <p:sp>
        <p:nvSpPr>
          <p:cNvPr id="227" name="Google Shape;227;p29"/>
          <p:cNvSpPr txBox="1"/>
          <p:nvPr>
            <p:ph idx="4294967295" type="subTitle"/>
          </p:nvPr>
        </p:nvSpPr>
        <p:spPr>
          <a:xfrm>
            <a:off x="1967648" y="3532576"/>
            <a:ext cx="1978200" cy="665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65"/>
              <a:t>We can remove things from the list</a:t>
            </a:r>
            <a:endParaRPr sz="1465"/>
          </a:p>
        </p:txBody>
      </p:sp>
      <p:sp>
        <p:nvSpPr>
          <p:cNvPr id="228" name="Google Shape;228;p29"/>
          <p:cNvSpPr txBox="1"/>
          <p:nvPr>
            <p:ph idx="4294967295" type="subTitle"/>
          </p:nvPr>
        </p:nvSpPr>
        <p:spPr>
          <a:xfrm>
            <a:off x="5198152" y="3532576"/>
            <a:ext cx="1978200" cy="66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en" sz="1465"/>
              <a:t>We can sort the list</a:t>
            </a:r>
            <a:endParaRPr sz="1465"/>
          </a:p>
        </p:txBody>
      </p:sp>
      <p:sp>
        <p:nvSpPr>
          <p:cNvPr id="229" name="Google Shape;229;p29"/>
          <p:cNvSpPr txBox="1"/>
          <p:nvPr>
            <p:ph idx="4294967295" type="subTitle"/>
          </p:nvPr>
        </p:nvSpPr>
        <p:spPr>
          <a:xfrm>
            <a:off x="1967650" y="3045075"/>
            <a:ext cx="1978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Removing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also 2D lists, which are just lists of lists.</a:t>
            </a:r>
            <a:endParaRPr/>
          </a:p>
        </p:txBody>
      </p:sp>
      <p:pic>
        <p:nvPicPr>
          <p:cNvPr id="235" name="Google Shape;235;p30"/>
          <p:cNvPicPr preferRelativeResize="0"/>
          <p:nvPr/>
        </p:nvPicPr>
        <p:blipFill>
          <a:blip r:embed="rId3">
            <a:alphaModFix/>
          </a:blip>
          <a:stretch>
            <a:fillRect/>
          </a:stretch>
        </p:blipFill>
        <p:spPr>
          <a:xfrm>
            <a:off x="1175850" y="1214325"/>
            <a:ext cx="3443150" cy="3437251"/>
          </a:xfrm>
          <a:prstGeom prst="rect">
            <a:avLst/>
          </a:prstGeom>
          <a:noFill/>
          <a:ln>
            <a:noFill/>
          </a:ln>
        </p:spPr>
      </p:pic>
      <p:sp>
        <p:nvSpPr>
          <p:cNvPr id="236" name="Google Shape;236;p30"/>
          <p:cNvSpPr txBox="1"/>
          <p:nvPr/>
        </p:nvSpPr>
        <p:spPr>
          <a:xfrm>
            <a:off x="5295775" y="2284100"/>
            <a:ext cx="2047200" cy="10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You might use a 2D list to store the positions in a chessboard</a:t>
            </a:r>
            <a:endParaRPr>
              <a:solidFill>
                <a:schemeClr val="dk1"/>
              </a:solidFill>
              <a:latin typeface="Catamaran"/>
              <a:ea typeface="Catamaran"/>
              <a:cs typeface="Catamaran"/>
              <a:sym typeface="Catamaran"/>
            </a:endParaRPr>
          </a:p>
        </p:txBody>
      </p:sp>
      <p:sp>
        <p:nvSpPr>
          <p:cNvPr id="237" name="Google Shape;237;p30"/>
          <p:cNvSpPr txBox="1"/>
          <p:nvPr/>
        </p:nvSpPr>
        <p:spPr>
          <a:xfrm>
            <a:off x="1397425" y="47036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t>From chess.com</a:t>
            </a:r>
            <a:endParaRPr i="1"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idx="4294967295" type="title"/>
          </p:nvPr>
        </p:nvSpPr>
        <p:spPr>
          <a:xfrm>
            <a:off x="1119525" y="1202250"/>
            <a:ext cx="3207300" cy="158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Loops</a:t>
            </a:r>
            <a:r>
              <a:rPr lang="en"/>
              <a:t> loop through and run the same bit of code however many times are needed.</a:t>
            </a:r>
            <a:endParaRPr/>
          </a:p>
          <a:p>
            <a:pPr indent="0" lvl="0" marL="0" rtl="0" algn="l">
              <a:spcBef>
                <a:spcPts val="0"/>
              </a:spcBef>
              <a:spcAft>
                <a:spcPts val="0"/>
              </a:spcAft>
              <a:buNone/>
            </a:pPr>
            <a:r>
              <a:t/>
            </a:r>
            <a:endParaRPr/>
          </a:p>
        </p:txBody>
      </p:sp>
      <p:pic>
        <p:nvPicPr>
          <p:cNvPr id="243" name="Google Shape;243;p31" title="CIGDay1Loops.png"/>
          <p:cNvPicPr preferRelativeResize="0"/>
          <p:nvPr/>
        </p:nvPicPr>
        <p:blipFill rotWithShape="1">
          <a:blip r:embed="rId3">
            <a:alphaModFix/>
          </a:blip>
          <a:srcRect b="0" l="0" r="0" t="0"/>
          <a:stretch/>
        </p:blipFill>
        <p:spPr>
          <a:xfrm>
            <a:off x="5367225" y="279162"/>
            <a:ext cx="3056776" cy="4585175"/>
          </a:xfrm>
          <a:prstGeom prst="rect">
            <a:avLst/>
          </a:prstGeom>
          <a:noFill/>
          <a:ln>
            <a:noFill/>
          </a:ln>
        </p:spPr>
      </p:pic>
      <p:pic>
        <p:nvPicPr>
          <p:cNvPr id="244" name="Google Shape;244;p31"/>
          <p:cNvPicPr preferRelativeResize="0"/>
          <p:nvPr/>
        </p:nvPicPr>
        <p:blipFill>
          <a:blip r:embed="rId4">
            <a:alphaModFix/>
          </a:blip>
          <a:stretch>
            <a:fillRect/>
          </a:stretch>
        </p:blipFill>
        <p:spPr>
          <a:xfrm>
            <a:off x="1119525" y="3502450"/>
            <a:ext cx="3362325" cy="85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250" name="Google Shape;25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50"/>
              <a:t>A </a:t>
            </a:r>
            <a:r>
              <a:rPr b="1" lang="en" sz="1450"/>
              <a:t>List</a:t>
            </a:r>
            <a:r>
              <a:rPr lang="en" sz="1450"/>
              <a:t> is an ordered collection of items. An array is a version of a list.</a:t>
            </a:r>
            <a:endParaRPr sz="1450"/>
          </a:p>
          <a:p>
            <a:pPr indent="0" lvl="0" marL="0" rtl="0" algn="l">
              <a:spcBef>
                <a:spcPts val="1200"/>
              </a:spcBef>
              <a:spcAft>
                <a:spcPts val="0"/>
              </a:spcAft>
              <a:buNone/>
            </a:pPr>
            <a:r>
              <a:rPr lang="en" sz="1450"/>
              <a:t>To access an element of a list we use the element’s </a:t>
            </a:r>
            <a:r>
              <a:rPr b="1" lang="en" sz="1450"/>
              <a:t>index</a:t>
            </a:r>
            <a:r>
              <a:rPr lang="en" sz="1450"/>
              <a:t>. The first element has an index of </a:t>
            </a:r>
            <a:r>
              <a:rPr b="1" lang="en" sz="1450"/>
              <a:t>zero</a:t>
            </a:r>
            <a:r>
              <a:rPr lang="en" sz="1450"/>
              <a:t>.</a:t>
            </a:r>
            <a:br>
              <a:rPr lang="en" sz="1450"/>
            </a:br>
            <a:r>
              <a:rPr lang="en" sz="1450"/>
              <a:t>We can also access sublists using a range of </a:t>
            </a:r>
            <a:r>
              <a:rPr lang="en" sz="1450"/>
              <a:t>indices</a:t>
            </a:r>
            <a:r>
              <a:rPr lang="en" sz="1450"/>
              <a:t>.</a:t>
            </a:r>
            <a:endParaRPr sz="1450"/>
          </a:p>
          <a:p>
            <a:pPr indent="0" lvl="0" marL="0" rtl="0" algn="l">
              <a:spcBef>
                <a:spcPts val="1200"/>
              </a:spcBef>
              <a:spcAft>
                <a:spcPts val="0"/>
              </a:spcAft>
              <a:buNone/>
            </a:pPr>
            <a:r>
              <a:rPr lang="en" sz="1450"/>
              <a:t>You can: </a:t>
            </a:r>
            <a:r>
              <a:rPr b="1" lang="en" sz="1450"/>
              <a:t>modify </a:t>
            </a:r>
            <a:r>
              <a:rPr lang="en" sz="1450"/>
              <a:t>an </a:t>
            </a:r>
            <a:r>
              <a:rPr lang="en" sz="1450"/>
              <a:t>element</a:t>
            </a:r>
            <a:r>
              <a:rPr lang="en" sz="1450"/>
              <a:t> in the list, </a:t>
            </a:r>
            <a:r>
              <a:rPr b="1" lang="en" sz="1450"/>
              <a:t>add </a:t>
            </a:r>
            <a:r>
              <a:rPr lang="en" sz="1450"/>
              <a:t>on to the list, </a:t>
            </a:r>
            <a:r>
              <a:rPr b="1" lang="en" sz="1450"/>
              <a:t>remove</a:t>
            </a:r>
            <a:r>
              <a:rPr lang="en" sz="1450"/>
              <a:t> from the list, and </a:t>
            </a:r>
            <a:r>
              <a:rPr b="1" lang="en" sz="1450"/>
              <a:t>sort</a:t>
            </a:r>
            <a:r>
              <a:rPr lang="en" sz="1450"/>
              <a:t> the list</a:t>
            </a:r>
            <a:endParaRPr sz="1450"/>
          </a:p>
          <a:p>
            <a:pPr indent="0" lvl="0" marL="0" rtl="0" algn="l">
              <a:spcBef>
                <a:spcPts val="1200"/>
              </a:spcBef>
              <a:spcAft>
                <a:spcPts val="0"/>
              </a:spcAft>
              <a:buNone/>
            </a:pPr>
            <a:r>
              <a:rPr lang="en" sz="1450"/>
              <a:t>To do one action repeatedly we use a </a:t>
            </a:r>
            <a:r>
              <a:rPr b="1" lang="en" sz="1450"/>
              <a:t>loop</a:t>
            </a:r>
            <a:r>
              <a:rPr lang="en" sz="1450"/>
              <a:t>. The </a:t>
            </a:r>
            <a:r>
              <a:rPr b="1" lang="en" sz="1450"/>
              <a:t>for loop</a:t>
            </a:r>
            <a:r>
              <a:rPr lang="en" sz="1450"/>
              <a:t> will run the same bit of code on each element of a specified list.</a:t>
            </a:r>
            <a:endParaRPr sz="1450"/>
          </a:p>
          <a:p>
            <a:pPr indent="0" lvl="0" marL="0" rtl="0" algn="l">
              <a:spcBef>
                <a:spcPts val="1200"/>
              </a:spcBef>
              <a:spcAft>
                <a:spcPts val="0"/>
              </a:spcAft>
              <a:buNone/>
            </a:pPr>
            <a:r>
              <a:rPr b="1" lang="en" sz="1450"/>
              <a:t>New Syntax: </a:t>
            </a:r>
            <a:r>
              <a:rPr lang="en" sz="1450"/>
              <a:t>To tell Python that something is in the loop you put a colon after the loop, and then indent anything after the loop.</a:t>
            </a:r>
            <a:br>
              <a:rPr lang="en" sz="1450"/>
            </a:br>
            <a:r>
              <a:rPr lang="en" sz="1450"/>
              <a:t>- This type of syntax (called indentation) will appear throughout many parts of Python</a:t>
            </a:r>
            <a:endParaRPr sz="1450"/>
          </a:p>
          <a:p>
            <a:pPr indent="0" lvl="0" marL="0" rtl="0" algn="l">
              <a:spcBef>
                <a:spcPts val="1200"/>
              </a:spcBef>
              <a:spcAft>
                <a:spcPts val="1200"/>
              </a:spcAft>
              <a:buNone/>
            </a:pPr>
            <a:r>
              <a:rPr lang="en" sz="1450"/>
              <a:t>Try it out in the notebook! Start at </a:t>
            </a:r>
            <a:r>
              <a:rPr b="1" lang="en" sz="1450"/>
              <a:t>Lists and Arrays</a:t>
            </a:r>
            <a:r>
              <a:rPr lang="en" sz="1450"/>
              <a:t> and stop at </a:t>
            </a:r>
            <a:r>
              <a:rPr b="1" lang="en" sz="1450"/>
              <a:t>If…Then… (Conditionals)</a:t>
            </a:r>
            <a:r>
              <a:rPr lang="en" sz="1450"/>
              <a:t>.</a:t>
            </a:r>
            <a:endParaRPr sz="14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Then…</a:t>
            </a:r>
            <a:endParaRPr/>
          </a:p>
        </p:txBody>
      </p:sp>
      <p:pic>
        <p:nvPicPr>
          <p:cNvPr id="256" name="Google Shape;256;p33"/>
          <p:cNvPicPr preferRelativeResize="0"/>
          <p:nvPr/>
        </p:nvPicPr>
        <p:blipFill>
          <a:blip r:embed="rId3">
            <a:alphaModFix/>
          </a:blip>
          <a:stretch>
            <a:fillRect/>
          </a:stretch>
        </p:blipFill>
        <p:spPr>
          <a:xfrm>
            <a:off x="1634150" y="1144750"/>
            <a:ext cx="5875699" cy="3820976"/>
          </a:xfrm>
          <a:prstGeom prst="rect">
            <a:avLst/>
          </a:prstGeom>
          <a:noFill/>
          <a:ln>
            <a:noFill/>
          </a:ln>
        </p:spPr>
      </p:pic>
      <p:sp>
        <p:nvSpPr>
          <p:cNvPr id="257" name="Google Shape;257;p33"/>
          <p:cNvSpPr txBox="1"/>
          <p:nvPr/>
        </p:nvSpPr>
        <p:spPr>
          <a:xfrm>
            <a:off x="2487150" y="2715575"/>
            <a:ext cx="1548000" cy="1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This stuff is true</a:t>
            </a:r>
            <a:endParaRPr>
              <a:solidFill>
                <a:schemeClr val="lt1"/>
              </a:solidFill>
              <a:latin typeface="Catamaran"/>
              <a:ea typeface="Catamaran"/>
              <a:cs typeface="Catamaran"/>
              <a:sym typeface="Catamaran"/>
            </a:endParaRPr>
          </a:p>
        </p:txBody>
      </p:sp>
      <p:sp>
        <p:nvSpPr>
          <p:cNvPr id="258" name="Google Shape;258;p33"/>
          <p:cNvSpPr txBox="1"/>
          <p:nvPr/>
        </p:nvSpPr>
        <p:spPr>
          <a:xfrm>
            <a:off x="5287400" y="2715575"/>
            <a:ext cx="1548000" cy="1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Do this stuff</a:t>
            </a:r>
            <a:endParaRPr>
              <a:solidFill>
                <a:schemeClr val="lt1"/>
              </a:solidFill>
              <a:latin typeface="Catamaran"/>
              <a:ea typeface="Catamaran"/>
              <a:cs typeface="Catamaran"/>
              <a:sym typeface="Catamaran"/>
            </a:endParaRPr>
          </a:p>
        </p:txBody>
      </p:sp>
      <p:sp>
        <p:nvSpPr>
          <p:cNvPr id="259" name="Google Shape;259;p33"/>
          <p:cNvSpPr txBox="1"/>
          <p:nvPr/>
        </p:nvSpPr>
        <p:spPr>
          <a:xfrm>
            <a:off x="2512525" y="2825550"/>
            <a:ext cx="1590300" cy="13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Something is true</a:t>
            </a:r>
            <a:endParaRPr sz="1800">
              <a:solidFill>
                <a:schemeClr val="dk2"/>
              </a:solidFill>
            </a:endParaRPr>
          </a:p>
        </p:txBody>
      </p:sp>
      <p:sp>
        <p:nvSpPr>
          <p:cNvPr id="260" name="Google Shape;260;p33"/>
          <p:cNvSpPr txBox="1"/>
          <p:nvPr/>
        </p:nvSpPr>
        <p:spPr>
          <a:xfrm>
            <a:off x="5287400" y="2825550"/>
            <a:ext cx="1319700" cy="1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Do this stuff</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Booleans can also use their own operators:</a:t>
            </a:r>
            <a:endParaRPr/>
          </a:p>
          <a:p>
            <a:pPr indent="0" lvl="0" marL="0" rtl="0" algn="l">
              <a:spcBef>
                <a:spcPts val="0"/>
              </a:spcBef>
              <a:spcAft>
                <a:spcPts val="0"/>
              </a:spcAft>
              <a:buNone/>
            </a:pPr>
            <a:r>
              <a:t/>
            </a:r>
            <a:endParaRPr/>
          </a:p>
        </p:txBody>
      </p:sp>
      <p:sp>
        <p:nvSpPr>
          <p:cNvPr id="266" name="Google Shape;26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t>n</a:t>
            </a:r>
            <a:r>
              <a:rPr lang="en" sz="1450"/>
              <a:t>ot - flips a True to a False or a False to a True</a:t>
            </a:r>
            <a:endParaRPr sz="1450"/>
          </a:p>
          <a:p>
            <a:pPr indent="0" lvl="0" marL="0" rtl="0" algn="l">
              <a:spcBef>
                <a:spcPts val="1200"/>
              </a:spcBef>
              <a:spcAft>
                <a:spcPts val="0"/>
              </a:spcAft>
              <a:buNone/>
            </a:pPr>
            <a:r>
              <a:rPr lang="en" sz="1450"/>
              <a:t>a</a:t>
            </a:r>
            <a:r>
              <a:rPr lang="en" sz="1450"/>
              <a:t>nd - returns true only if both elements are true</a:t>
            </a:r>
            <a:endParaRPr sz="1450"/>
          </a:p>
          <a:p>
            <a:pPr indent="0" lvl="0" marL="0" rtl="0" algn="l">
              <a:spcBef>
                <a:spcPts val="1200"/>
              </a:spcBef>
              <a:spcAft>
                <a:spcPts val="0"/>
              </a:spcAft>
              <a:buNone/>
            </a:pPr>
            <a:r>
              <a:rPr lang="en" sz="1450"/>
              <a:t>o</a:t>
            </a:r>
            <a:r>
              <a:rPr lang="en" sz="1450"/>
              <a:t>r - returns true if at least one of the elements are true</a:t>
            </a:r>
            <a:endParaRPr sz="1450"/>
          </a:p>
          <a:p>
            <a:pPr indent="0" lvl="0" marL="0" rtl="0" algn="l">
              <a:spcBef>
                <a:spcPts val="1200"/>
              </a:spcBef>
              <a:spcAft>
                <a:spcPts val="0"/>
              </a:spcAft>
              <a:buNone/>
            </a:pPr>
            <a:r>
              <a:rPr lang="en" sz="1450"/>
              <a:t>Equals == - returns true if both elements are the same.</a:t>
            </a:r>
            <a:endParaRPr sz="1450"/>
          </a:p>
          <a:p>
            <a:pPr indent="0" lvl="0" marL="0" rtl="0" algn="l">
              <a:spcBef>
                <a:spcPts val="1200"/>
              </a:spcBef>
              <a:spcAft>
                <a:spcPts val="0"/>
              </a:spcAft>
              <a:buNone/>
            </a:pPr>
            <a:r>
              <a:rPr lang="en" sz="1450"/>
              <a:t>Not equals != - returns true if both elements are different</a:t>
            </a:r>
            <a:endParaRPr sz="1450"/>
          </a:p>
          <a:p>
            <a:pPr indent="0" lvl="0" marL="0" rtl="0" algn="l">
              <a:spcBef>
                <a:spcPts val="1200"/>
              </a:spcBef>
              <a:spcAft>
                <a:spcPts val="1200"/>
              </a:spcAft>
              <a:buNone/>
            </a:pPr>
            <a:r>
              <a:t/>
            </a:r>
            <a:endParaRPr sz="145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720000" y="2164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we have talked about Booleans:</a:t>
            </a:r>
            <a:br>
              <a:rPr lang="en"/>
            </a:br>
            <a:r>
              <a:rPr lang="en"/>
              <a:t>Then continue talking about conditionals</a:t>
            </a:r>
            <a:endParaRPr/>
          </a:p>
        </p:txBody>
      </p:sp>
      <p:sp>
        <p:nvSpPr>
          <p:cNvPr id="272" name="Google Shape;27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50"/>
              <a:t>More complex if statements: if they have enough money and their credit is good then…</a:t>
            </a:r>
            <a:endParaRPr sz="1650"/>
          </a:p>
          <a:p>
            <a:pPr indent="0" lvl="0" marL="0" rtl="0" algn="l">
              <a:spcBef>
                <a:spcPts val="1200"/>
              </a:spcBef>
              <a:spcAft>
                <a:spcPts val="0"/>
              </a:spcAft>
              <a:buNone/>
            </a:pPr>
            <a:r>
              <a:rPr b="1" lang="en" sz="1650"/>
              <a:t>Else </a:t>
            </a:r>
            <a:r>
              <a:rPr lang="en" sz="1650"/>
              <a:t>statements: run if the </a:t>
            </a:r>
            <a:r>
              <a:rPr b="1" lang="en" sz="1650"/>
              <a:t>if</a:t>
            </a:r>
            <a:r>
              <a:rPr lang="en" sz="1650"/>
              <a:t> statement fails</a:t>
            </a:r>
            <a:endParaRPr sz="1650"/>
          </a:p>
          <a:p>
            <a:pPr indent="0" lvl="0" marL="0" rtl="0" algn="l">
              <a:spcBef>
                <a:spcPts val="1200"/>
              </a:spcBef>
              <a:spcAft>
                <a:spcPts val="1200"/>
              </a:spcAft>
              <a:buNone/>
            </a:pPr>
            <a:r>
              <a:rPr b="1" lang="en" sz="1650"/>
              <a:t>Else if (elif) </a:t>
            </a:r>
            <a:r>
              <a:rPr lang="en" sz="1650"/>
              <a:t>statements: run if the </a:t>
            </a:r>
            <a:r>
              <a:rPr b="1" lang="en" sz="1650"/>
              <a:t>if </a:t>
            </a:r>
            <a:r>
              <a:rPr lang="en" sz="1650"/>
              <a:t>statement fails and check their own condition</a:t>
            </a:r>
            <a:endParaRPr sz="1650"/>
          </a:p>
        </p:txBody>
      </p:sp>
      <p:pic>
        <p:nvPicPr>
          <p:cNvPr id="273" name="Google Shape;273;p35"/>
          <p:cNvPicPr preferRelativeResize="0"/>
          <p:nvPr/>
        </p:nvPicPr>
        <p:blipFill>
          <a:blip r:embed="rId3">
            <a:alphaModFix/>
          </a:blip>
          <a:stretch>
            <a:fillRect/>
          </a:stretch>
        </p:blipFill>
        <p:spPr>
          <a:xfrm>
            <a:off x="2357425" y="2878825"/>
            <a:ext cx="4429125" cy="161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279" name="Google Shape;27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50"/>
              <a:t>If…Then…</a:t>
            </a:r>
            <a:r>
              <a:rPr lang="en" sz="1450"/>
              <a:t> statements are called </a:t>
            </a:r>
            <a:r>
              <a:rPr b="1" lang="en" sz="1450"/>
              <a:t>Conditionals</a:t>
            </a:r>
            <a:r>
              <a:rPr lang="en" sz="1450"/>
              <a:t>. They will only run the </a:t>
            </a:r>
            <a:r>
              <a:rPr b="1" lang="en" sz="1450"/>
              <a:t>then…</a:t>
            </a:r>
            <a:r>
              <a:rPr lang="en" sz="1450"/>
              <a:t> code if the </a:t>
            </a:r>
            <a:r>
              <a:rPr b="1" lang="en" sz="1450"/>
              <a:t>if…</a:t>
            </a:r>
            <a:r>
              <a:rPr lang="en" sz="1450"/>
              <a:t> condition is satisfied. The if condition must return a </a:t>
            </a:r>
            <a:r>
              <a:rPr b="1" lang="en" sz="1450"/>
              <a:t>boolean</a:t>
            </a:r>
            <a:r>
              <a:rPr lang="en" sz="1450"/>
              <a:t>.</a:t>
            </a:r>
            <a:endParaRPr sz="1450"/>
          </a:p>
          <a:p>
            <a:pPr indent="0" lvl="0" marL="0" rtl="0" algn="l">
              <a:spcBef>
                <a:spcPts val="1200"/>
              </a:spcBef>
              <a:spcAft>
                <a:spcPts val="0"/>
              </a:spcAft>
              <a:buNone/>
            </a:pPr>
            <a:r>
              <a:rPr b="1" lang="en" sz="1450"/>
              <a:t>Booleans</a:t>
            </a:r>
            <a:r>
              <a:rPr lang="en" sz="1450"/>
              <a:t> are either a </a:t>
            </a:r>
            <a:r>
              <a:rPr b="1" lang="en" sz="1450"/>
              <a:t>True </a:t>
            </a:r>
            <a:r>
              <a:rPr lang="en" sz="1450"/>
              <a:t>or a </a:t>
            </a:r>
            <a:r>
              <a:rPr b="1" lang="en" sz="1450"/>
              <a:t>False</a:t>
            </a:r>
            <a:r>
              <a:rPr lang="en" sz="1450"/>
              <a:t>. They have their own set of operators: not, and, or, ==, !=.</a:t>
            </a:r>
            <a:endParaRPr sz="1450"/>
          </a:p>
          <a:p>
            <a:pPr indent="0" lvl="0" marL="0" rtl="0" algn="l">
              <a:spcBef>
                <a:spcPts val="1200"/>
              </a:spcBef>
              <a:spcAft>
                <a:spcPts val="0"/>
              </a:spcAft>
              <a:buNone/>
            </a:pPr>
            <a:r>
              <a:rPr lang="en" sz="1450"/>
              <a:t>You can use boolean operators to have more complex if statements. </a:t>
            </a:r>
            <a:endParaRPr sz="1450"/>
          </a:p>
          <a:p>
            <a:pPr indent="0" lvl="0" marL="0" rtl="0" algn="l">
              <a:spcBef>
                <a:spcPts val="1200"/>
              </a:spcBef>
              <a:spcAft>
                <a:spcPts val="0"/>
              </a:spcAft>
              <a:buNone/>
            </a:pPr>
            <a:r>
              <a:rPr lang="en" sz="1450"/>
              <a:t>There are also </a:t>
            </a:r>
            <a:r>
              <a:rPr b="1" lang="en" sz="1450"/>
              <a:t>else </a:t>
            </a:r>
            <a:r>
              <a:rPr lang="en" sz="1450"/>
              <a:t>and </a:t>
            </a:r>
            <a:r>
              <a:rPr b="1" lang="en" sz="1450"/>
              <a:t>else if (elif) </a:t>
            </a:r>
            <a:r>
              <a:rPr lang="en" sz="1450"/>
              <a:t>statements. </a:t>
            </a:r>
            <a:r>
              <a:rPr b="1" lang="en" sz="1450"/>
              <a:t>Else </a:t>
            </a:r>
            <a:r>
              <a:rPr lang="en" sz="1450"/>
              <a:t>statements will run if the </a:t>
            </a:r>
            <a:r>
              <a:rPr b="1" lang="en" sz="1450"/>
              <a:t>if </a:t>
            </a:r>
            <a:r>
              <a:rPr lang="en" sz="1450"/>
              <a:t>statement fails. </a:t>
            </a:r>
            <a:r>
              <a:rPr b="1" lang="en" sz="1450"/>
              <a:t>Elif</a:t>
            </a:r>
            <a:r>
              <a:rPr lang="en" sz="1450"/>
              <a:t> statements will run if the </a:t>
            </a:r>
            <a:r>
              <a:rPr b="1" lang="en" sz="1450"/>
              <a:t>if </a:t>
            </a:r>
            <a:r>
              <a:rPr lang="en" sz="1450"/>
              <a:t>statement fails, but they will also check their own condition.</a:t>
            </a:r>
            <a:endParaRPr sz="1450"/>
          </a:p>
          <a:p>
            <a:pPr indent="0" lvl="0" marL="0" rtl="0" algn="l">
              <a:spcBef>
                <a:spcPts val="1200"/>
              </a:spcBef>
              <a:spcAft>
                <a:spcPts val="1200"/>
              </a:spcAft>
              <a:buNone/>
            </a:pPr>
            <a:r>
              <a:rPr lang="en" sz="1450"/>
              <a:t>Try it in the notebook. Start at </a:t>
            </a:r>
            <a:r>
              <a:rPr b="1" lang="en" sz="1450"/>
              <a:t>If…Then… (Conditionals)</a:t>
            </a:r>
            <a:r>
              <a:rPr lang="en" sz="1450"/>
              <a:t> and stop at </a:t>
            </a:r>
            <a:r>
              <a:rPr b="1" lang="en" sz="1450"/>
              <a:t>Functions</a:t>
            </a:r>
            <a:r>
              <a:rPr lang="en" sz="1450"/>
              <a:t>.</a:t>
            </a:r>
            <a:endParaRPr sz="14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20000" y="3688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Doing math in Python is just like using a calculator.</a:t>
            </a:r>
            <a:endParaRPr/>
          </a:p>
        </p:txBody>
      </p:sp>
      <p:sp>
        <p:nvSpPr>
          <p:cNvPr id="154" name="Google Shape;15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50"/>
              <a:t>In Python, you can easily:</a:t>
            </a:r>
            <a:endParaRPr sz="1650"/>
          </a:p>
          <a:p>
            <a:pPr indent="0" lvl="0" marL="0" rtl="0" algn="l">
              <a:spcBef>
                <a:spcPts val="1200"/>
              </a:spcBef>
              <a:spcAft>
                <a:spcPts val="0"/>
              </a:spcAft>
              <a:buNone/>
            </a:pPr>
            <a:r>
              <a:rPr lang="en" sz="1650"/>
              <a:t>Add +</a:t>
            </a:r>
            <a:endParaRPr sz="1650"/>
          </a:p>
          <a:p>
            <a:pPr indent="0" lvl="0" marL="0" rtl="0" algn="l">
              <a:spcBef>
                <a:spcPts val="1200"/>
              </a:spcBef>
              <a:spcAft>
                <a:spcPts val="0"/>
              </a:spcAft>
              <a:buNone/>
            </a:pPr>
            <a:r>
              <a:rPr lang="en" sz="1650"/>
              <a:t>Subtract -</a:t>
            </a:r>
            <a:endParaRPr sz="1650"/>
          </a:p>
          <a:p>
            <a:pPr indent="0" lvl="0" marL="0" rtl="0" algn="l">
              <a:spcBef>
                <a:spcPts val="1200"/>
              </a:spcBef>
              <a:spcAft>
                <a:spcPts val="0"/>
              </a:spcAft>
              <a:buNone/>
            </a:pPr>
            <a:r>
              <a:rPr lang="en" sz="1650"/>
              <a:t>Multiply *</a:t>
            </a:r>
            <a:endParaRPr sz="1650"/>
          </a:p>
          <a:p>
            <a:pPr indent="0" lvl="0" marL="0" rtl="0" algn="l">
              <a:spcBef>
                <a:spcPts val="1200"/>
              </a:spcBef>
              <a:spcAft>
                <a:spcPts val="0"/>
              </a:spcAft>
              <a:buNone/>
            </a:pPr>
            <a:r>
              <a:rPr lang="en" sz="1650"/>
              <a:t>Divide /</a:t>
            </a:r>
            <a:endParaRPr sz="1650"/>
          </a:p>
          <a:p>
            <a:pPr indent="0" lvl="0" marL="0" rtl="0" algn="l">
              <a:spcBef>
                <a:spcPts val="1200"/>
              </a:spcBef>
              <a:spcAft>
                <a:spcPts val="0"/>
              </a:spcAft>
              <a:buNone/>
            </a:pPr>
            <a:r>
              <a:rPr lang="en" sz="1650"/>
              <a:t>Exponent **</a:t>
            </a:r>
            <a:endParaRPr sz="1650"/>
          </a:p>
          <a:p>
            <a:pPr indent="0" lvl="0" marL="0" rtl="0" algn="l">
              <a:spcBef>
                <a:spcPts val="1200"/>
              </a:spcBef>
              <a:spcAft>
                <a:spcPts val="0"/>
              </a:spcAft>
              <a:buNone/>
            </a:pPr>
            <a:r>
              <a:rPr lang="en" sz="1650"/>
              <a:t>Modulo (get the remainder) %</a:t>
            </a:r>
            <a:endParaRPr sz="1650"/>
          </a:p>
          <a:p>
            <a:pPr indent="0" lvl="0" marL="0" rtl="0" algn="l">
              <a:spcBef>
                <a:spcPts val="1200"/>
              </a:spcBef>
              <a:spcAft>
                <a:spcPts val="1200"/>
              </a:spcAft>
              <a:buNone/>
            </a:pPr>
            <a:r>
              <a:rPr lang="en" sz="1650"/>
              <a:t>You can use parentheses as well!</a:t>
            </a:r>
            <a:endParaRPr sz="1650"/>
          </a:p>
        </p:txBody>
      </p:sp>
      <p:pic>
        <p:nvPicPr>
          <p:cNvPr id="155" name="Google Shape;155;p19"/>
          <p:cNvPicPr preferRelativeResize="0"/>
          <p:nvPr/>
        </p:nvPicPr>
        <p:blipFill>
          <a:blip r:embed="rId3">
            <a:alphaModFix/>
          </a:blip>
          <a:stretch>
            <a:fillRect/>
          </a:stretch>
        </p:blipFill>
        <p:spPr>
          <a:xfrm>
            <a:off x="6264150" y="1308623"/>
            <a:ext cx="1191100" cy="326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4294967295" type="title"/>
          </p:nvPr>
        </p:nvSpPr>
        <p:spPr>
          <a:xfrm>
            <a:off x="1274550" y="938875"/>
            <a:ext cx="3207300" cy="158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Functions</a:t>
            </a:r>
            <a:r>
              <a:rPr lang="en"/>
              <a:t> make doing complicated actions multiple times way easier.</a:t>
            </a:r>
            <a:endParaRPr/>
          </a:p>
          <a:p>
            <a:pPr indent="0" lvl="0" marL="0" rtl="0" algn="l">
              <a:spcBef>
                <a:spcPts val="0"/>
              </a:spcBef>
              <a:spcAft>
                <a:spcPts val="0"/>
              </a:spcAft>
              <a:buNone/>
            </a:pPr>
            <a:r>
              <a:t/>
            </a:r>
            <a:endParaRPr/>
          </a:p>
        </p:txBody>
      </p:sp>
      <p:pic>
        <p:nvPicPr>
          <p:cNvPr id="285" name="Google Shape;285;p37" title="CIGDay1Functions.png"/>
          <p:cNvPicPr preferRelativeResize="0"/>
          <p:nvPr/>
        </p:nvPicPr>
        <p:blipFill>
          <a:blip r:embed="rId3">
            <a:alphaModFix/>
          </a:blip>
          <a:stretch>
            <a:fillRect/>
          </a:stretch>
        </p:blipFill>
        <p:spPr>
          <a:xfrm>
            <a:off x="5367225" y="279162"/>
            <a:ext cx="3056776" cy="4585175"/>
          </a:xfrm>
          <a:prstGeom prst="rect">
            <a:avLst/>
          </a:prstGeom>
          <a:noFill/>
          <a:ln>
            <a:noFill/>
          </a:ln>
        </p:spPr>
      </p:pic>
      <p:pic>
        <p:nvPicPr>
          <p:cNvPr id="286" name="Google Shape;286;p37"/>
          <p:cNvPicPr preferRelativeResize="0"/>
          <p:nvPr/>
        </p:nvPicPr>
        <p:blipFill>
          <a:blip r:embed="rId4">
            <a:alphaModFix/>
          </a:blip>
          <a:stretch>
            <a:fillRect/>
          </a:stretch>
        </p:blipFill>
        <p:spPr>
          <a:xfrm>
            <a:off x="1177825" y="2867300"/>
            <a:ext cx="3400760" cy="1853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a:t>
            </a:r>
            <a:r>
              <a:rPr lang="en" u="sng"/>
              <a:t>class</a:t>
            </a:r>
            <a:r>
              <a:rPr lang="en"/>
              <a:t> is a collection of variables and functions.</a:t>
            </a:r>
            <a:endParaRPr/>
          </a:p>
        </p:txBody>
      </p:sp>
      <p:sp>
        <p:nvSpPr>
          <p:cNvPr id="292" name="Google Shape;292;p38"/>
          <p:cNvSpPr txBox="1"/>
          <p:nvPr>
            <p:ph idx="1" type="body"/>
          </p:nvPr>
        </p:nvSpPr>
        <p:spPr>
          <a:xfrm>
            <a:off x="720000" y="1215750"/>
            <a:ext cx="360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50"/>
          </a:p>
          <a:p>
            <a:pPr indent="0" lvl="0" marL="0" rtl="0" algn="l">
              <a:spcBef>
                <a:spcPts val="1200"/>
              </a:spcBef>
              <a:spcAft>
                <a:spcPts val="0"/>
              </a:spcAft>
              <a:buNone/>
            </a:pPr>
            <a:r>
              <a:t/>
            </a:r>
            <a:endParaRPr sz="1350"/>
          </a:p>
          <a:p>
            <a:pPr indent="0" lvl="0" marL="0" rtl="0" algn="l">
              <a:spcBef>
                <a:spcPts val="1200"/>
              </a:spcBef>
              <a:spcAft>
                <a:spcPts val="0"/>
              </a:spcAft>
              <a:buNone/>
            </a:pPr>
            <a:r>
              <a:rPr lang="en" sz="1350"/>
              <a:t>Example: We might have a Dog class.</a:t>
            </a:r>
            <a:endParaRPr sz="1350"/>
          </a:p>
          <a:p>
            <a:pPr indent="0" lvl="0" marL="0" rtl="0" algn="l">
              <a:spcBef>
                <a:spcPts val="1200"/>
              </a:spcBef>
              <a:spcAft>
                <a:spcPts val="0"/>
              </a:spcAft>
              <a:buNone/>
            </a:pPr>
            <a:r>
              <a:t/>
            </a:r>
            <a:endParaRPr sz="1350"/>
          </a:p>
          <a:p>
            <a:pPr indent="0" lvl="0" marL="0" rtl="0" algn="l">
              <a:spcBef>
                <a:spcPts val="1200"/>
              </a:spcBef>
              <a:spcAft>
                <a:spcPts val="0"/>
              </a:spcAft>
              <a:buNone/>
            </a:pPr>
            <a:r>
              <a:t/>
            </a:r>
            <a:endParaRPr sz="1350"/>
          </a:p>
          <a:p>
            <a:pPr indent="0" lvl="0" marL="0" rtl="0" algn="l">
              <a:spcBef>
                <a:spcPts val="1200"/>
              </a:spcBef>
              <a:spcAft>
                <a:spcPts val="1200"/>
              </a:spcAft>
              <a:buNone/>
            </a:pPr>
            <a:r>
              <a:t/>
            </a:r>
            <a:endParaRPr sz="1350"/>
          </a:p>
        </p:txBody>
      </p:sp>
      <p:sp>
        <p:nvSpPr>
          <p:cNvPr id="293" name="Google Shape;293;p38"/>
          <p:cNvSpPr txBox="1"/>
          <p:nvPr>
            <p:ph idx="1" type="body"/>
          </p:nvPr>
        </p:nvSpPr>
        <p:spPr>
          <a:xfrm>
            <a:off x="4783600" y="1359550"/>
            <a:ext cx="360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t>This class could have the variables color, breed, weight</a:t>
            </a:r>
            <a:endParaRPr sz="1350"/>
          </a:p>
          <a:p>
            <a:pPr indent="0" lvl="0" marL="0" rtl="0" algn="l">
              <a:spcBef>
                <a:spcPts val="1200"/>
              </a:spcBef>
              <a:spcAft>
                <a:spcPts val="0"/>
              </a:spcAft>
              <a:buNone/>
            </a:pPr>
            <a:r>
              <a:t/>
            </a:r>
            <a:endParaRPr sz="1350"/>
          </a:p>
          <a:p>
            <a:pPr indent="0" lvl="0" marL="0" rtl="0" algn="l">
              <a:spcBef>
                <a:spcPts val="1200"/>
              </a:spcBef>
              <a:spcAft>
                <a:spcPts val="0"/>
              </a:spcAft>
              <a:buNone/>
            </a:pPr>
            <a:r>
              <a:t/>
            </a:r>
            <a:endParaRPr sz="1350"/>
          </a:p>
          <a:p>
            <a:pPr indent="0" lvl="0" marL="0" rtl="0" algn="l">
              <a:spcBef>
                <a:spcPts val="1200"/>
              </a:spcBef>
              <a:spcAft>
                <a:spcPts val="0"/>
              </a:spcAft>
              <a:buNone/>
            </a:pPr>
            <a:r>
              <a:t/>
            </a:r>
            <a:endParaRPr sz="1350"/>
          </a:p>
          <a:p>
            <a:pPr indent="0" lvl="0" marL="0" rtl="0" algn="l">
              <a:spcBef>
                <a:spcPts val="1200"/>
              </a:spcBef>
              <a:spcAft>
                <a:spcPts val="0"/>
              </a:spcAft>
              <a:buNone/>
            </a:pPr>
            <a:r>
              <a:rPr lang="en" sz="1350"/>
              <a:t>And might have the functions run(), eat(), and bark().</a:t>
            </a:r>
            <a:endParaRPr sz="1350"/>
          </a:p>
          <a:p>
            <a:pPr indent="0" lvl="0" marL="0" rtl="0" algn="l">
              <a:spcBef>
                <a:spcPts val="1200"/>
              </a:spcBef>
              <a:spcAft>
                <a:spcPts val="0"/>
              </a:spcAft>
              <a:buNone/>
            </a:pPr>
            <a:r>
              <a:t/>
            </a:r>
            <a:endParaRPr sz="1350"/>
          </a:p>
          <a:p>
            <a:pPr indent="0" lvl="0" marL="0" rtl="0" algn="l">
              <a:spcBef>
                <a:spcPts val="1200"/>
              </a:spcBef>
              <a:spcAft>
                <a:spcPts val="1200"/>
              </a:spcAft>
              <a:buNone/>
            </a:pPr>
            <a:r>
              <a:t/>
            </a:r>
            <a:endParaRPr sz="1350"/>
          </a:p>
        </p:txBody>
      </p:sp>
      <p:pic>
        <p:nvPicPr>
          <p:cNvPr id="294" name="Google Shape;294;p38"/>
          <p:cNvPicPr preferRelativeResize="0"/>
          <p:nvPr/>
        </p:nvPicPr>
        <p:blipFill>
          <a:blip r:embed="rId3">
            <a:alphaModFix/>
          </a:blip>
          <a:stretch>
            <a:fillRect/>
          </a:stretch>
        </p:blipFill>
        <p:spPr>
          <a:xfrm>
            <a:off x="1142562" y="2500325"/>
            <a:ext cx="2351775" cy="2351775"/>
          </a:xfrm>
          <a:prstGeom prst="rect">
            <a:avLst/>
          </a:prstGeom>
          <a:noFill/>
          <a:ln>
            <a:noFill/>
          </a:ln>
        </p:spPr>
      </p:pic>
      <p:pic>
        <p:nvPicPr>
          <p:cNvPr id="295" name="Google Shape;295;p38"/>
          <p:cNvPicPr preferRelativeResize="0"/>
          <p:nvPr/>
        </p:nvPicPr>
        <p:blipFill>
          <a:blip r:embed="rId4">
            <a:alphaModFix/>
          </a:blip>
          <a:stretch>
            <a:fillRect/>
          </a:stretch>
        </p:blipFill>
        <p:spPr>
          <a:xfrm>
            <a:off x="5934150" y="3519275"/>
            <a:ext cx="1505825" cy="1505825"/>
          </a:xfrm>
          <a:prstGeom prst="rect">
            <a:avLst/>
          </a:prstGeom>
          <a:noFill/>
          <a:ln>
            <a:noFill/>
          </a:ln>
        </p:spPr>
      </p:pic>
      <p:pic>
        <p:nvPicPr>
          <p:cNvPr id="296" name="Google Shape;296;p38"/>
          <p:cNvPicPr preferRelativeResize="0"/>
          <p:nvPr/>
        </p:nvPicPr>
        <p:blipFill>
          <a:blip r:embed="rId5">
            <a:alphaModFix/>
          </a:blip>
          <a:stretch>
            <a:fillRect/>
          </a:stretch>
        </p:blipFill>
        <p:spPr>
          <a:xfrm>
            <a:off x="6010300" y="1700450"/>
            <a:ext cx="1505825" cy="1505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720000" y="3688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Packages </a:t>
            </a:r>
            <a:r>
              <a:rPr lang="en"/>
              <a:t>are useful </a:t>
            </a:r>
            <a:r>
              <a:rPr lang="en" u="sng"/>
              <a:t>functions</a:t>
            </a:r>
            <a:r>
              <a:rPr lang="en"/>
              <a:t> and </a:t>
            </a:r>
            <a:r>
              <a:rPr lang="en" u="sng"/>
              <a:t>classes</a:t>
            </a:r>
            <a:r>
              <a:rPr lang="en"/>
              <a:t> that have been created by other people that are free for us to use.</a:t>
            </a:r>
            <a:endParaRPr/>
          </a:p>
        </p:txBody>
      </p:sp>
      <p:pic>
        <p:nvPicPr>
          <p:cNvPr id="302" name="Google Shape;302;p39"/>
          <p:cNvPicPr preferRelativeResize="0"/>
          <p:nvPr/>
        </p:nvPicPr>
        <p:blipFill>
          <a:blip r:embed="rId3">
            <a:alphaModFix/>
          </a:blip>
          <a:stretch>
            <a:fillRect/>
          </a:stretch>
        </p:blipFill>
        <p:spPr>
          <a:xfrm>
            <a:off x="2998762" y="1641575"/>
            <a:ext cx="3146476" cy="3146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308" name="Google Shape;30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t>In Python, </a:t>
            </a:r>
            <a:r>
              <a:rPr b="1" lang="en" sz="1450"/>
              <a:t>functions</a:t>
            </a:r>
            <a:r>
              <a:rPr lang="en" sz="1450"/>
              <a:t> are used </a:t>
            </a:r>
            <a:r>
              <a:rPr lang="en" sz="1450"/>
              <a:t>similarly</a:t>
            </a:r>
            <a:r>
              <a:rPr lang="en" sz="1450"/>
              <a:t> to loops: they make doing the same action over and over again easier.</a:t>
            </a:r>
            <a:endParaRPr sz="1450"/>
          </a:p>
          <a:p>
            <a:pPr indent="0" lvl="0" marL="0" rtl="0" algn="l">
              <a:spcBef>
                <a:spcPts val="1200"/>
              </a:spcBef>
              <a:spcAft>
                <a:spcPts val="0"/>
              </a:spcAft>
              <a:buNone/>
            </a:pPr>
            <a:r>
              <a:rPr lang="en" sz="1450"/>
              <a:t>Functions don’t have to take in inputs, but when they do, they are called </a:t>
            </a:r>
            <a:r>
              <a:rPr b="1" lang="en" sz="1450"/>
              <a:t>parameters</a:t>
            </a:r>
            <a:r>
              <a:rPr b="1" lang="en" sz="1450"/>
              <a:t> </a:t>
            </a:r>
            <a:r>
              <a:rPr lang="en" sz="1450"/>
              <a:t>or </a:t>
            </a:r>
            <a:r>
              <a:rPr b="1" lang="en" sz="1450"/>
              <a:t>arguments</a:t>
            </a:r>
            <a:r>
              <a:rPr lang="en" sz="1450"/>
              <a:t>.</a:t>
            </a:r>
            <a:endParaRPr sz="1450"/>
          </a:p>
          <a:p>
            <a:pPr indent="0" lvl="0" marL="0" rtl="0" algn="l">
              <a:spcBef>
                <a:spcPts val="1200"/>
              </a:spcBef>
              <a:spcAft>
                <a:spcPts val="0"/>
              </a:spcAft>
              <a:buNone/>
            </a:pPr>
            <a:r>
              <a:rPr lang="en" sz="1450"/>
              <a:t>A </a:t>
            </a:r>
            <a:r>
              <a:rPr b="1" lang="en" sz="1450"/>
              <a:t>class</a:t>
            </a:r>
            <a:r>
              <a:rPr lang="en" sz="1450"/>
              <a:t> is a collection of variables and functions. </a:t>
            </a:r>
            <a:r>
              <a:rPr b="1" lang="en" sz="1450"/>
              <a:t>Classes</a:t>
            </a:r>
            <a:r>
              <a:rPr lang="en" sz="1450"/>
              <a:t> are used </a:t>
            </a:r>
            <a:r>
              <a:rPr lang="en" sz="1450"/>
              <a:t>similarly</a:t>
            </a:r>
            <a:r>
              <a:rPr lang="en" sz="1450"/>
              <a:t> to functions, it makes creating the same type of thing over and over again way easier.</a:t>
            </a:r>
            <a:endParaRPr sz="1450"/>
          </a:p>
          <a:p>
            <a:pPr indent="0" lvl="0" marL="0" rtl="0" algn="l">
              <a:spcBef>
                <a:spcPts val="1200"/>
              </a:spcBef>
              <a:spcAft>
                <a:spcPts val="0"/>
              </a:spcAft>
              <a:buNone/>
            </a:pPr>
            <a:r>
              <a:rPr lang="en" sz="1450"/>
              <a:t>A </a:t>
            </a:r>
            <a:r>
              <a:rPr b="1" lang="en" sz="1450"/>
              <a:t>package</a:t>
            </a:r>
            <a:r>
              <a:rPr lang="en" sz="1450"/>
              <a:t> is a collection of classes and function made by other people.</a:t>
            </a:r>
            <a:endParaRPr sz="1450"/>
          </a:p>
          <a:p>
            <a:pPr indent="0" lvl="0" marL="0" rtl="0" algn="l">
              <a:spcBef>
                <a:spcPts val="1200"/>
              </a:spcBef>
              <a:spcAft>
                <a:spcPts val="0"/>
              </a:spcAft>
              <a:buNone/>
            </a:pPr>
            <a:r>
              <a:t/>
            </a:r>
            <a:endParaRPr sz="1450"/>
          </a:p>
          <a:p>
            <a:pPr indent="0" lvl="0" marL="0" rtl="0" algn="l">
              <a:spcBef>
                <a:spcPts val="1200"/>
              </a:spcBef>
              <a:spcAft>
                <a:spcPts val="0"/>
              </a:spcAft>
              <a:buNone/>
            </a:pPr>
            <a:r>
              <a:rPr lang="en" sz="1450"/>
              <a:t>Try it out in the notebook. Start at </a:t>
            </a:r>
            <a:r>
              <a:rPr b="1" lang="en" sz="1450"/>
              <a:t>functions</a:t>
            </a:r>
            <a:r>
              <a:rPr lang="en" sz="1450"/>
              <a:t> and stop at </a:t>
            </a:r>
            <a:r>
              <a:rPr b="1" lang="en" sz="1450"/>
              <a:t>Mini Projects</a:t>
            </a:r>
            <a:r>
              <a:rPr lang="en" sz="1450"/>
              <a:t>.</a:t>
            </a:r>
            <a:endParaRPr sz="1450"/>
          </a:p>
          <a:p>
            <a:pPr indent="0" lvl="0" marL="0" rtl="0" algn="l">
              <a:spcBef>
                <a:spcPts val="1200"/>
              </a:spcBef>
              <a:spcAft>
                <a:spcPts val="1200"/>
              </a:spcAft>
              <a:buNone/>
            </a:pPr>
            <a:r>
              <a:t/>
            </a:r>
            <a:endParaRPr sz="14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Fibonacci Project</a:t>
            </a:r>
            <a:endParaRPr/>
          </a:p>
        </p:txBody>
      </p:sp>
      <p:sp>
        <p:nvSpPr>
          <p:cNvPr id="314" name="Google Shape;31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t>Write a function that takes in a number and returns its fibonacci number.</a:t>
            </a:r>
            <a:endParaRPr sz="1450"/>
          </a:p>
          <a:p>
            <a:pPr indent="0" lvl="0" marL="0" rtl="0" algn="l">
              <a:spcBef>
                <a:spcPts val="1200"/>
              </a:spcBef>
              <a:spcAft>
                <a:spcPts val="0"/>
              </a:spcAft>
              <a:buNone/>
            </a:pPr>
            <a:r>
              <a:rPr lang="en" sz="1450"/>
              <a:t>As a reminder, the fibonacci sequence is one where each number is the last two added together:</a:t>
            </a:r>
            <a:endParaRPr sz="1450"/>
          </a:p>
          <a:p>
            <a:pPr indent="0" lvl="0" marL="0" rtl="0" algn="l">
              <a:spcBef>
                <a:spcPts val="1200"/>
              </a:spcBef>
              <a:spcAft>
                <a:spcPts val="0"/>
              </a:spcAft>
              <a:buNone/>
            </a:pPr>
            <a:r>
              <a:rPr lang="en" sz="1450"/>
              <a:t>1, 1, 2, 3, 5, 8, 13, 21, 34, 55, … </a:t>
            </a:r>
            <a:endParaRPr sz="1450"/>
          </a:p>
          <a:p>
            <a:pPr indent="0" lvl="0" marL="0" rtl="0" algn="l">
              <a:spcBef>
                <a:spcPts val="1200"/>
              </a:spcBef>
              <a:spcAft>
                <a:spcPts val="1200"/>
              </a:spcAft>
              <a:buNone/>
            </a:pPr>
            <a:r>
              <a:rPr lang="en" sz="1450"/>
              <a:t>So, if I give this function the number 6, it should return the number 8</a:t>
            </a:r>
            <a:endParaRPr sz="14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If you need a refresher or want to learn more, visit this site: </a:t>
            </a:r>
            <a:r>
              <a:rPr lang="en" u="sng">
                <a:solidFill>
                  <a:schemeClr val="hlink"/>
                </a:solidFill>
                <a:hlinkClick r:id="rId3"/>
              </a:rPr>
              <a:t>https://www.w3schools.com/python/</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Break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4294967295" type="title"/>
          </p:nvPr>
        </p:nvSpPr>
        <p:spPr>
          <a:xfrm>
            <a:off x="1274550" y="1853275"/>
            <a:ext cx="32073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Mini-Projects</a:t>
            </a:r>
            <a:endParaRPr/>
          </a:p>
        </p:txBody>
      </p:sp>
      <p:sp>
        <p:nvSpPr>
          <p:cNvPr id="330" name="Google Shape;330;p44"/>
          <p:cNvSpPr txBox="1"/>
          <p:nvPr>
            <p:ph idx="4294967295" type="subTitle"/>
          </p:nvPr>
        </p:nvSpPr>
        <p:spPr>
          <a:xfrm>
            <a:off x="1274550" y="2680600"/>
            <a:ext cx="3207300" cy="145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notebook there are a few mini projects, we are going to spend the next bit of time working on those.</a:t>
            </a:r>
            <a:endParaRPr/>
          </a:p>
        </p:txBody>
      </p:sp>
      <p:sp>
        <p:nvSpPr>
          <p:cNvPr id="331" name="Google Shape;331;p44"/>
          <p:cNvSpPr txBox="1"/>
          <p:nvPr/>
        </p:nvSpPr>
        <p:spPr>
          <a:xfrm>
            <a:off x="5160425" y="592175"/>
            <a:ext cx="29778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tamaran"/>
                <a:ea typeface="Catamaran"/>
                <a:cs typeface="Catamaran"/>
                <a:sym typeface="Catamaran"/>
              </a:rPr>
              <a:t>How to Tackle Coding Problems:</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rPr b="1" lang="en">
                <a:solidFill>
                  <a:schemeClr val="dk1"/>
                </a:solidFill>
                <a:latin typeface="Catamaran"/>
                <a:ea typeface="Catamaran"/>
                <a:cs typeface="Catamaran"/>
                <a:sym typeface="Catamaran"/>
              </a:rPr>
              <a:t>Write Pseudocode</a:t>
            </a:r>
            <a:endParaRPr b="1">
              <a:solidFill>
                <a:schemeClr val="dk1"/>
              </a:solidFill>
              <a:latin typeface="Catamaran"/>
              <a:ea typeface="Catamaran"/>
              <a:cs typeface="Catamaran"/>
              <a:sym typeface="Catamaran"/>
            </a:endParaRPr>
          </a:p>
        </p:txBody>
      </p:sp>
      <p:sp>
        <p:nvSpPr>
          <p:cNvPr id="332" name="Google Shape;332;p44"/>
          <p:cNvSpPr txBox="1"/>
          <p:nvPr/>
        </p:nvSpPr>
        <p:spPr>
          <a:xfrm>
            <a:off x="5202725" y="1252025"/>
            <a:ext cx="2834100" cy="3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Pseudocode is the </a:t>
            </a:r>
            <a:r>
              <a:rPr b="1" lang="en">
                <a:solidFill>
                  <a:schemeClr val="dk1"/>
                </a:solidFill>
                <a:latin typeface="Catamaran"/>
                <a:ea typeface="Catamaran"/>
                <a:cs typeface="Catamaran"/>
                <a:sym typeface="Catamaran"/>
              </a:rPr>
              <a:t>outline</a:t>
            </a:r>
            <a:r>
              <a:rPr lang="en">
                <a:solidFill>
                  <a:schemeClr val="dk1"/>
                </a:solidFill>
                <a:latin typeface="Catamaran"/>
                <a:ea typeface="Catamaran"/>
                <a:cs typeface="Catamaran"/>
                <a:sym typeface="Catamaran"/>
              </a:rPr>
              <a:t> of what the code should look like.</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n">
                <a:solidFill>
                  <a:schemeClr val="dk1"/>
                </a:solidFill>
                <a:latin typeface="Catamaran"/>
                <a:ea typeface="Catamaran"/>
                <a:cs typeface="Catamaran"/>
                <a:sym typeface="Catamaran"/>
              </a:rPr>
              <a:t>When trying to solve a coding problem, </a:t>
            </a:r>
            <a:r>
              <a:rPr b="1" lang="en">
                <a:solidFill>
                  <a:schemeClr val="dk1"/>
                </a:solidFill>
                <a:latin typeface="Catamaran"/>
                <a:ea typeface="Catamaran"/>
                <a:cs typeface="Catamaran"/>
                <a:sym typeface="Catamaran"/>
              </a:rPr>
              <a:t>write the pseudocode first </a:t>
            </a:r>
            <a:r>
              <a:rPr lang="en">
                <a:solidFill>
                  <a:schemeClr val="dk1"/>
                </a:solidFill>
                <a:latin typeface="Catamaran"/>
                <a:ea typeface="Catamaran"/>
                <a:cs typeface="Catamaran"/>
                <a:sym typeface="Catamaran"/>
              </a:rPr>
              <a:t>in as much detail as you can.</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n">
                <a:solidFill>
                  <a:schemeClr val="dk1"/>
                </a:solidFill>
                <a:latin typeface="Catamaran"/>
                <a:ea typeface="Catamaran"/>
                <a:cs typeface="Catamaran"/>
                <a:sym typeface="Catamaran"/>
              </a:rPr>
              <a:t>Example of pseudocode: if they are older than 21, then they can drink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n">
                <a:solidFill>
                  <a:schemeClr val="dk1"/>
                </a:solidFill>
                <a:latin typeface="Catamaran"/>
                <a:ea typeface="Catamaran"/>
                <a:cs typeface="Catamaran"/>
                <a:sym typeface="Catamaran"/>
              </a:rPr>
              <a:t>- this obviously won’t run if I copy paste it into Python. But it is the </a:t>
            </a:r>
            <a:r>
              <a:rPr b="1" lang="en">
                <a:solidFill>
                  <a:schemeClr val="dk1"/>
                </a:solidFill>
                <a:latin typeface="Catamaran"/>
                <a:ea typeface="Catamaran"/>
                <a:cs typeface="Catamaran"/>
                <a:sym typeface="Catamaran"/>
              </a:rPr>
              <a:t>basic outline</a:t>
            </a:r>
            <a:r>
              <a:rPr lang="en">
                <a:solidFill>
                  <a:schemeClr val="dk1"/>
                </a:solidFill>
                <a:latin typeface="Catamaran"/>
                <a:ea typeface="Catamaran"/>
                <a:cs typeface="Catamaran"/>
                <a:sym typeface="Catamaran"/>
              </a:rPr>
              <a:t> of what I need to do.</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b="1" lang="en">
                <a:solidFill>
                  <a:schemeClr val="dk1"/>
                </a:solidFill>
                <a:latin typeface="Catamaran"/>
                <a:ea typeface="Catamaran"/>
                <a:cs typeface="Catamaran"/>
                <a:sym typeface="Catamaran"/>
              </a:rPr>
              <a:t>Then</a:t>
            </a:r>
            <a:r>
              <a:rPr lang="en">
                <a:solidFill>
                  <a:schemeClr val="dk1"/>
                </a:solidFill>
                <a:latin typeface="Catamaran"/>
                <a:ea typeface="Catamaran"/>
                <a:cs typeface="Catamaran"/>
                <a:sym typeface="Catamaran"/>
              </a:rPr>
              <a:t> try and code the parts of the pseudocode.</a:t>
            </a:r>
            <a:endParaRPr>
              <a:solidFill>
                <a:schemeClr val="dk1"/>
              </a:solidFill>
              <a:latin typeface="Catamaran"/>
              <a:ea typeface="Catamaran"/>
              <a:cs typeface="Catamaran"/>
              <a:sym typeface="Catamar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1523600" y="455225"/>
            <a:ext cx="6096900" cy="126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 to Vectors</a:t>
            </a:r>
            <a:endParaRPr/>
          </a:p>
        </p:txBody>
      </p:sp>
      <p:pic>
        <p:nvPicPr>
          <p:cNvPr descr="a cartoon character from despicable me is dancing with his arms in the air (Provided by Tenor)" id="338" name="Google Shape;338;p45"/>
          <p:cNvPicPr preferRelativeResize="0"/>
          <p:nvPr/>
        </p:nvPicPr>
        <p:blipFill>
          <a:blip r:embed="rId3">
            <a:alphaModFix/>
          </a:blip>
          <a:stretch>
            <a:fillRect/>
          </a:stretch>
        </p:blipFill>
        <p:spPr>
          <a:xfrm>
            <a:off x="2956463" y="1644125"/>
            <a:ext cx="3231087" cy="3118375"/>
          </a:xfrm>
          <a:prstGeom prst="rect">
            <a:avLst/>
          </a:prstGeom>
          <a:noFill/>
          <a:ln>
            <a:noFill/>
          </a:ln>
        </p:spPr>
      </p:pic>
      <p:sp>
        <p:nvSpPr>
          <p:cNvPr id="339" name="Google Shape;339;p45"/>
          <p:cNvSpPr txBox="1"/>
          <p:nvPr/>
        </p:nvSpPr>
        <p:spPr>
          <a:xfrm>
            <a:off x="3455450" y="4779600"/>
            <a:ext cx="22332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2"/>
                </a:solidFill>
              </a:rPr>
              <a:t>From Despicable Me</a:t>
            </a:r>
            <a:endParaRPr i="1" sz="11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Beginning the linear algebra series with the basics.&#10;Help fund future projects: https://www.patreon.com/3blue1brown&#10;&#10;Music: https://vincerubinetti.bandcamp.com/track/grants-etude&#10;&#10;Thanks to Elo Marie Viennot and Ambros Gleixner from HTW Berlin (www.htw-berlin.de) for contributing German translations and dubbing.&#10;&#10;Thanks also to these viewers for their contributions to the subtitles&#10;Arabic: @Cewkins, Hazem&#10;Bengali: Md Rasheduzzaman&#10;Czech: @Chnapak&#10;Greek: Nikolaos Tsagkas&#10;Hebrew: Omer Tuchfeld&#10;Italian: mattiacolucci&#10;Spanish: Juan Carlos Largo&#10;Thai: own doggoV●ᴥ●V&#10;&#10;------------------&#10;&#10;3blue1brown is a channel about animating math, in all senses of the word animate.  And you know the drill with YouTube, if you want to stay posted about new videos, subscribe, and click the bell to receive notifications (if you're into that).&#10;&#10;If you are new to this channel and want to see more, a good place to start is this playlist: https://goo.gl/WmnCQZ&#10;&#10;Various social media stuffs:&#10;Website: https://www.3blue1brown.com&#10;Twitter: https://twitter.com/3Blue1Brown&#10;Patreon: https://patreon.com/3blue1brown&#10;Facebook: https://www.facebook.com/3blue1brown&#10;Reddit: https://www.reddit.com/r/3Blue1Brown" id="344" name="Google Shape;344;p46" title="Vectors | Chapter 1, Essence of linear algebra">
            <a:hlinkClick r:id="rId3"/>
          </p:cNvPr>
          <p:cNvPicPr preferRelativeResize="0"/>
          <p:nvPr/>
        </p:nvPicPr>
        <p:blipFill>
          <a:blip r:embed="rId4">
            <a:alphaModFix/>
          </a:blip>
          <a:stretch>
            <a:fillRect/>
          </a:stretch>
        </p:blipFill>
        <p:spPr>
          <a:xfrm>
            <a:off x="1009850" y="460400"/>
            <a:ext cx="7124300" cy="4007425"/>
          </a:xfrm>
          <a:prstGeom prst="rect">
            <a:avLst/>
          </a:prstGeom>
          <a:noFill/>
          <a:ln>
            <a:noFill/>
          </a:ln>
        </p:spPr>
      </p:pic>
      <p:sp>
        <p:nvSpPr>
          <p:cNvPr id="345" name="Google Shape;345;p46"/>
          <p:cNvSpPr txBox="1"/>
          <p:nvPr/>
        </p:nvSpPr>
        <p:spPr>
          <a:xfrm>
            <a:off x="3455400" y="4559725"/>
            <a:ext cx="22332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2"/>
                </a:solidFill>
              </a:rPr>
              <a:t>From 3Blue1Brown</a:t>
            </a:r>
            <a:endParaRPr i="1" sz="1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Doing basic logic in Python is just like doing basic math.</a:t>
            </a:r>
            <a:endParaRPr/>
          </a:p>
        </p:txBody>
      </p:sp>
      <p:sp>
        <p:nvSpPr>
          <p:cNvPr id="161" name="Google Shape;16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50"/>
              <a:t>You can also use:</a:t>
            </a:r>
            <a:endParaRPr sz="1650"/>
          </a:p>
          <a:p>
            <a:pPr indent="0" lvl="0" marL="0" rtl="0" algn="l">
              <a:spcBef>
                <a:spcPts val="1200"/>
              </a:spcBef>
              <a:spcAft>
                <a:spcPts val="0"/>
              </a:spcAft>
              <a:buNone/>
            </a:pPr>
            <a:r>
              <a:rPr lang="en" sz="1650"/>
              <a:t>Greater than &gt;</a:t>
            </a:r>
            <a:endParaRPr sz="1650"/>
          </a:p>
          <a:p>
            <a:pPr indent="0" lvl="0" marL="0" rtl="0" algn="l">
              <a:spcBef>
                <a:spcPts val="1200"/>
              </a:spcBef>
              <a:spcAft>
                <a:spcPts val="0"/>
              </a:spcAft>
              <a:buNone/>
            </a:pPr>
            <a:r>
              <a:rPr lang="en" sz="1650"/>
              <a:t>Less than &lt;</a:t>
            </a:r>
            <a:endParaRPr sz="1650"/>
          </a:p>
          <a:p>
            <a:pPr indent="0" lvl="0" marL="0" rtl="0" algn="l">
              <a:spcBef>
                <a:spcPts val="1200"/>
              </a:spcBef>
              <a:spcAft>
                <a:spcPts val="0"/>
              </a:spcAft>
              <a:buNone/>
            </a:pPr>
            <a:r>
              <a:rPr lang="en" sz="1650"/>
              <a:t>Greater or equal &gt;= (or less or equal &lt;=)</a:t>
            </a:r>
            <a:endParaRPr sz="1650"/>
          </a:p>
          <a:p>
            <a:pPr indent="0" lvl="0" marL="0" rtl="0" algn="l">
              <a:spcBef>
                <a:spcPts val="1200"/>
              </a:spcBef>
              <a:spcAft>
                <a:spcPts val="0"/>
              </a:spcAft>
              <a:buNone/>
            </a:pPr>
            <a:r>
              <a:rPr lang="en" sz="1650"/>
              <a:t>Equals ==</a:t>
            </a:r>
            <a:endParaRPr sz="1650"/>
          </a:p>
          <a:p>
            <a:pPr indent="0" lvl="0" marL="0" rtl="0" algn="l">
              <a:spcBef>
                <a:spcPts val="1200"/>
              </a:spcBef>
              <a:spcAft>
                <a:spcPts val="0"/>
              </a:spcAft>
              <a:buNone/>
            </a:pPr>
            <a:r>
              <a:rPr lang="en" sz="1650"/>
              <a:t>Not equal !=</a:t>
            </a:r>
            <a:endParaRPr sz="1650"/>
          </a:p>
          <a:p>
            <a:pPr indent="0" lvl="0" marL="0" rtl="0" algn="l">
              <a:spcBef>
                <a:spcPts val="1200"/>
              </a:spcBef>
              <a:spcAft>
                <a:spcPts val="0"/>
              </a:spcAft>
              <a:buNone/>
            </a:pPr>
            <a:r>
              <a:rPr lang="en" sz="1650"/>
              <a:t>When you use these operators, you won’t get a number,</a:t>
            </a:r>
            <a:endParaRPr sz="1650"/>
          </a:p>
          <a:p>
            <a:pPr indent="0" lvl="0" marL="0" rtl="0" algn="l">
              <a:spcBef>
                <a:spcPts val="1200"/>
              </a:spcBef>
              <a:spcAft>
                <a:spcPts val="1200"/>
              </a:spcAft>
              <a:buNone/>
            </a:pPr>
            <a:r>
              <a:rPr lang="en" sz="1650"/>
              <a:t>but instead a </a:t>
            </a:r>
            <a:r>
              <a:rPr b="1" lang="en" sz="1650"/>
              <a:t>True </a:t>
            </a:r>
            <a:r>
              <a:rPr lang="en" sz="1650"/>
              <a:t>or</a:t>
            </a:r>
            <a:r>
              <a:rPr b="1" lang="en" sz="1650"/>
              <a:t> </a:t>
            </a:r>
            <a:r>
              <a:rPr lang="en" sz="1650"/>
              <a:t>a </a:t>
            </a:r>
            <a:r>
              <a:rPr b="1" lang="en" sz="1650"/>
              <a:t>False.</a:t>
            </a:r>
            <a:endParaRPr b="1" sz="16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Homework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167" name="Google Shape;16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t>Recap of main points</a:t>
            </a:r>
            <a:endParaRPr sz="1450"/>
          </a:p>
          <a:p>
            <a:pPr indent="-330200" lvl="0" marL="457200" rtl="0" algn="l">
              <a:spcBef>
                <a:spcPts val="1200"/>
              </a:spcBef>
              <a:spcAft>
                <a:spcPts val="0"/>
              </a:spcAft>
              <a:buSzPts val="1600"/>
              <a:buChar char="●"/>
            </a:pPr>
            <a:r>
              <a:rPr lang="en" sz="1450"/>
              <a:t>The print() statement outputs whatever it is given.</a:t>
            </a:r>
            <a:endParaRPr sz="1450"/>
          </a:p>
          <a:p>
            <a:pPr indent="-330200" lvl="0" marL="457200" rtl="0" algn="l">
              <a:spcBef>
                <a:spcPts val="0"/>
              </a:spcBef>
              <a:spcAft>
                <a:spcPts val="0"/>
              </a:spcAft>
              <a:buSzPts val="1600"/>
              <a:buChar char="●"/>
            </a:pPr>
            <a:r>
              <a:rPr lang="en" sz="1450"/>
              <a:t>You can do basic math in Python. (+, -, *, /, **, %)</a:t>
            </a:r>
            <a:endParaRPr sz="1450"/>
          </a:p>
          <a:p>
            <a:pPr indent="-330200" lvl="0" marL="457200" rtl="0" algn="l">
              <a:spcBef>
                <a:spcPts val="0"/>
              </a:spcBef>
              <a:spcAft>
                <a:spcPts val="0"/>
              </a:spcAft>
              <a:buSzPts val="1600"/>
              <a:buChar char="●"/>
            </a:pPr>
            <a:r>
              <a:rPr lang="en" sz="1450"/>
              <a:t>You can do basic logic in Python. (&gt;, &lt;, &gt;=, &lt;=, ==, !=) - Logic returns a True or a False</a:t>
            </a:r>
            <a:endParaRPr sz="1450"/>
          </a:p>
          <a:p>
            <a:pPr indent="0" lvl="0" marL="0" rtl="0" algn="l">
              <a:spcBef>
                <a:spcPts val="1200"/>
              </a:spcBef>
              <a:spcAft>
                <a:spcPts val="1200"/>
              </a:spcAft>
              <a:buNone/>
            </a:pPr>
            <a:r>
              <a:rPr lang="en" sz="1450"/>
              <a:t>Look at the notebook for some practice. Start at the top of the notebook and stop at </a:t>
            </a:r>
            <a:r>
              <a:rPr b="1" lang="en" sz="1450"/>
              <a:t>Variables</a:t>
            </a:r>
            <a:r>
              <a:rPr lang="en" sz="1450"/>
              <a:t>.</a:t>
            </a:r>
            <a:endParaRPr sz="14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 many different types of data: here are some of the most common ones.</a:t>
            </a:r>
            <a:endParaRPr/>
          </a:p>
        </p:txBody>
      </p:sp>
      <p:sp>
        <p:nvSpPr>
          <p:cNvPr id="173" name="Google Shape;173;p22"/>
          <p:cNvSpPr txBox="1"/>
          <p:nvPr>
            <p:ph idx="1" type="body"/>
          </p:nvPr>
        </p:nvSpPr>
        <p:spPr>
          <a:xfrm>
            <a:off x="720000" y="1596752"/>
            <a:ext cx="770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50"/>
              <a:t>Integer (int) - an integer - ex. 67</a:t>
            </a:r>
            <a:endParaRPr sz="1950"/>
          </a:p>
          <a:p>
            <a:pPr indent="0" lvl="0" marL="0" rtl="0" algn="l">
              <a:spcBef>
                <a:spcPts val="1200"/>
              </a:spcBef>
              <a:spcAft>
                <a:spcPts val="0"/>
              </a:spcAft>
              <a:buNone/>
            </a:pPr>
            <a:r>
              <a:rPr lang="en" sz="1950"/>
              <a:t>Float (float) - decimal number - ex. 34.234</a:t>
            </a:r>
            <a:endParaRPr sz="1950"/>
          </a:p>
          <a:p>
            <a:pPr indent="0" lvl="0" marL="0" rtl="0" algn="l">
              <a:spcBef>
                <a:spcPts val="1200"/>
              </a:spcBef>
              <a:spcAft>
                <a:spcPts val="0"/>
              </a:spcAft>
              <a:buNone/>
            </a:pPr>
            <a:r>
              <a:rPr lang="en" sz="1950"/>
              <a:t>Booleans (bool) - a True or a False - ex. True</a:t>
            </a:r>
            <a:endParaRPr sz="1950"/>
          </a:p>
          <a:p>
            <a:pPr indent="0" lvl="0" marL="0" rtl="0" algn="l">
              <a:spcBef>
                <a:spcPts val="1200"/>
              </a:spcBef>
              <a:spcAft>
                <a:spcPts val="0"/>
              </a:spcAft>
              <a:buNone/>
            </a:pPr>
            <a:r>
              <a:rPr lang="en" sz="1950"/>
              <a:t>String (str) - text - ex. “Strings need quotes, single quotes also work”</a:t>
            </a:r>
            <a:endParaRPr sz="1950"/>
          </a:p>
          <a:p>
            <a:pPr indent="0" lvl="0" marL="0" rtl="0" algn="l">
              <a:spcBef>
                <a:spcPts val="1200"/>
              </a:spcBef>
              <a:spcAft>
                <a:spcPts val="1200"/>
              </a:spcAft>
              <a:buNone/>
            </a:pPr>
            <a:r>
              <a:t/>
            </a:r>
            <a:endParaRPr sz="19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Computer Science, </a:t>
            </a:r>
            <a:r>
              <a:rPr lang="en" u="sng"/>
              <a:t>variables</a:t>
            </a:r>
            <a:r>
              <a:rPr lang="en"/>
              <a:t> are used to </a:t>
            </a:r>
            <a:r>
              <a:rPr i="1" lang="en"/>
              <a:t>store information</a:t>
            </a:r>
            <a:r>
              <a:rPr lang="en"/>
              <a:t>.</a:t>
            </a:r>
            <a:endParaRPr/>
          </a:p>
        </p:txBody>
      </p:sp>
      <p:sp>
        <p:nvSpPr>
          <p:cNvPr id="179" name="Google Shape;179;p23"/>
          <p:cNvSpPr txBox="1"/>
          <p:nvPr>
            <p:ph idx="1" type="body"/>
          </p:nvPr>
        </p:nvSpPr>
        <p:spPr>
          <a:xfrm>
            <a:off x="720000" y="1596752"/>
            <a:ext cx="770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50"/>
              <a:t>IMPORTANT: Name Your Variables Well </a:t>
            </a:r>
            <a:endParaRPr b="1" sz="1850"/>
          </a:p>
          <a:p>
            <a:pPr indent="0" lvl="0" marL="0" rtl="0" algn="l">
              <a:spcBef>
                <a:spcPts val="1200"/>
              </a:spcBef>
              <a:spcAft>
                <a:spcPts val="1200"/>
              </a:spcAft>
              <a:buNone/>
            </a:pPr>
            <a:r>
              <a:rPr lang="en" sz="1850"/>
              <a:t>- If you need a variable for age, DON’T call it x or y, call it age.</a:t>
            </a:r>
            <a:endParaRPr sz="1850"/>
          </a:p>
        </p:txBody>
      </p:sp>
      <p:pic>
        <p:nvPicPr>
          <p:cNvPr id="180" name="Google Shape;180;p23"/>
          <p:cNvPicPr preferRelativeResize="0"/>
          <p:nvPr/>
        </p:nvPicPr>
        <p:blipFill>
          <a:blip r:embed="rId3">
            <a:alphaModFix/>
          </a:blip>
          <a:stretch>
            <a:fillRect/>
          </a:stretch>
        </p:blipFill>
        <p:spPr>
          <a:xfrm>
            <a:off x="4024925" y="2701725"/>
            <a:ext cx="3513600" cy="1976424"/>
          </a:xfrm>
          <a:prstGeom prst="rect">
            <a:avLst/>
          </a:prstGeom>
          <a:noFill/>
          <a:ln>
            <a:noFill/>
          </a:ln>
        </p:spPr>
      </p:pic>
      <p:pic>
        <p:nvPicPr>
          <p:cNvPr id="181" name="Google Shape;181;p23"/>
          <p:cNvPicPr preferRelativeResize="0"/>
          <p:nvPr/>
        </p:nvPicPr>
        <p:blipFill>
          <a:blip r:embed="rId4">
            <a:alphaModFix/>
          </a:blip>
          <a:stretch>
            <a:fillRect/>
          </a:stretch>
        </p:blipFill>
        <p:spPr>
          <a:xfrm>
            <a:off x="1209875" y="3217400"/>
            <a:ext cx="2121325" cy="327225"/>
          </a:xfrm>
          <a:prstGeom prst="rect">
            <a:avLst/>
          </a:prstGeom>
          <a:noFill/>
          <a:ln>
            <a:noFill/>
          </a:ln>
        </p:spPr>
      </p:pic>
      <p:sp>
        <p:nvSpPr>
          <p:cNvPr id="182" name="Google Shape;182;p23"/>
          <p:cNvSpPr txBox="1"/>
          <p:nvPr/>
        </p:nvSpPr>
        <p:spPr>
          <a:xfrm>
            <a:off x="4665125" y="4678150"/>
            <a:ext cx="22332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2"/>
                </a:solidFill>
              </a:rPr>
              <a:t>From Real Python</a:t>
            </a:r>
            <a:endParaRPr i="1"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4294967295"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 convert between data types we can “cast” variables.</a:t>
            </a:r>
            <a:endParaRPr/>
          </a:p>
        </p:txBody>
      </p:sp>
      <p:pic>
        <p:nvPicPr>
          <p:cNvPr id="188" name="Google Shape;188;p24" title="castingDiagram.png"/>
          <p:cNvPicPr preferRelativeResize="0"/>
          <p:nvPr/>
        </p:nvPicPr>
        <p:blipFill>
          <a:blip r:embed="rId3">
            <a:alphaModFix/>
          </a:blip>
          <a:stretch>
            <a:fillRect/>
          </a:stretch>
        </p:blipFill>
        <p:spPr>
          <a:xfrm>
            <a:off x="2822188" y="1415325"/>
            <a:ext cx="3499625" cy="349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4294967295"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 combine strings we </a:t>
            </a:r>
            <a:r>
              <a:rPr i="1" lang="en"/>
              <a:t>concatenate</a:t>
            </a:r>
            <a:r>
              <a:rPr lang="en"/>
              <a:t> them.</a:t>
            </a:r>
            <a:endParaRPr/>
          </a:p>
        </p:txBody>
      </p:sp>
      <p:pic>
        <p:nvPicPr>
          <p:cNvPr id="194" name="Google Shape;194;p25"/>
          <p:cNvPicPr preferRelativeResize="0"/>
          <p:nvPr/>
        </p:nvPicPr>
        <p:blipFill>
          <a:blip r:embed="rId3">
            <a:alphaModFix/>
          </a:blip>
          <a:stretch>
            <a:fillRect/>
          </a:stretch>
        </p:blipFill>
        <p:spPr>
          <a:xfrm>
            <a:off x="3137138" y="1545750"/>
            <a:ext cx="2869727" cy="28697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200" name="Google Shape;20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t>There are different data types in Python (int, float, boolean, string, etc.)</a:t>
            </a:r>
            <a:endParaRPr sz="1450"/>
          </a:p>
          <a:p>
            <a:pPr indent="0" lvl="0" marL="0" rtl="0" algn="l">
              <a:spcBef>
                <a:spcPts val="1200"/>
              </a:spcBef>
              <a:spcAft>
                <a:spcPts val="0"/>
              </a:spcAft>
              <a:buNone/>
            </a:pPr>
            <a:r>
              <a:rPr lang="en" sz="1450"/>
              <a:t>Variables are used to store information of different data types.</a:t>
            </a:r>
            <a:br>
              <a:rPr lang="en" sz="1450"/>
            </a:br>
            <a:r>
              <a:rPr lang="en" sz="1450"/>
              <a:t>- </a:t>
            </a:r>
            <a:r>
              <a:rPr b="1" lang="en" sz="1450"/>
              <a:t>IMPORTANT: </a:t>
            </a:r>
            <a:r>
              <a:rPr lang="en" sz="1450"/>
              <a:t>Name your variables things that make sense</a:t>
            </a:r>
            <a:endParaRPr sz="1450"/>
          </a:p>
          <a:p>
            <a:pPr indent="0" lvl="0" marL="0" rtl="0" algn="l">
              <a:spcBef>
                <a:spcPts val="1200"/>
              </a:spcBef>
              <a:spcAft>
                <a:spcPts val="0"/>
              </a:spcAft>
              <a:buNone/>
            </a:pPr>
            <a:r>
              <a:rPr lang="en" sz="1450"/>
              <a:t>To convert between data types you can </a:t>
            </a:r>
            <a:r>
              <a:rPr b="1" lang="en" sz="1450"/>
              <a:t>cast</a:t>
            </a:r>
            <a:r>
              <a:rPr lang="en" sz="1450"/>
              <a:t> them.</a:t>
            </a:r>
            <a:endParaRPr sz="1450"/>
          </a:p>
          <a:p>
            <a:pPr indent="0" lvl="0" marL="0" rtl="0" algn="l">
              <a:spcBef>
                <a:spcPts val="1200"/>
              </a:spcBef>
              <a:spcAft>
                <a:spcPts val="0"/>
              </a:spcAft>
              <a:buNone/>
            </a:pPr>
            <a:r>
              <a:rPr lang="en" sz="1450"/>
              <a:t>To combine strings is called concatenating them. </a:t>
            </a:r>
            <a:endParaRPr sz="1450"/>
          </a:p>
          <a:p>
            <a:pPr indent="0" lvl="0" marL="0" rtl="0" algn="l">
              <a:spcBef>
                <a:spcPts val="1200"/>
              </a:spcBef>
              <a:spcAft>
                <a:spcPts val="1200"/>
              </a:spcAft>
              <a:buNone/>
            </a:pPr>
            <a:r>
              <a:rPr lang="en" sz="1450"/>
              <a:t>Try it in the notebook! Start at </a:t>
            </a:r>
            <a:r>
              <a:rPr b="1" lang="en" sz="1450"/>
              <a:t>Variables</a:t>
            </a:r>
            <a:r>
              <a:rPr lang="en" sz="1450"/>
              <a:t> and end at </a:t>
            </a:r>
            <a:r>
              <a:rPr b="1" lang="en" sz="1450"/>
              <a:t>Lists and Arrays</a:t>
            </a:r>
            <a:r>
              <a:rPr lang="en" sz="1450"/>
              <a:t>.</a:t>
            </a:r>
            <a:endParaRPr sz="145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